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A8B58E51-C813-4CE6-8D24-09FAB50DA6DC}" type="datetimeFigureOut">
              <a:rPr lang="en-US" smtClean="0"/>
              <a:pPr/>
              <a:t>3/7/2020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C143A8B-4966-476C-87B1-F999F5FD34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B58E51-C813-4CE6-8D24-09FAB50DA6DC}"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3A8B-4966-476C-87B1-F999F5FD34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B58E51-C813-4CE6-8D24-09FAB50DA6DC}"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3A8B-4966-476C-87B1-F999F5FD34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B58E51-C813-4CE6-8D24-09FAB50DA6DC}"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3A8B-4966-476C-87B1-F999F5FD34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B58E51-C813-4CE6-8D24-09FAB50DA6DC}"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3A8B-4966-476C-87B1-F999F5FD34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B58E51-C813-4CE6-8D24-09FAB50DA6DC}"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43A8B-4966-476C-87B1-F999F5FD34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8B58E51-C813-4CE6-8D24-09FAB50DA6DC}" type="datetimeFigureOut">
              <a:rPr lang="en-US" smtClean="0"/>
              <a:pPr/>
              <a:t>3/7/2020</a:t>
            </a:fld>
            <a:endParaRPr lang="en-US"/>
          </a:p>
        </p:txBody>
      </p:sp>
      <p:sp>
        <p:nvSpPr>
          <p:cNvPr id="27" name="Slide Number Placeholder 26"/>
          <p:cNvSpPr>
            <a:spLocks noGrp="1"/>
          </p:cNvSpPr>
          <p:nvPr>
            <p:ph type="sldNum" sz="quarter" idx="11"/>
          </p:nvPr>
        </p:nvSpPr>
        <p:spPr/>
        <p:txBody>
          <a:bodyPr rtlCol="0"/>
          <a:lstStyle/>
          <a:p>
            <a:fld id="{3C143A8B-4966-476C-87B1-F999F5FD3406}"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A8B58E51-C813-4CE6-8D24-09FAB50DA6DC}" type="datetimeFigureOut">
              <a:rPr lang="en-US" smtClean="0"/>
              <a:pPr/>
              <a:t>3/7/2020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3C143A8B-4966-476C-87B1-F999F5FD34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58E51-C813-4CE6-8D24-09FAB50DA6DC}" type="datetimeFigureOut">
              <a:rPr lang="en-US" smtClean="0"/>
              <a:pPr/>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143A8B-4966-476C-87B1-F999F5FD34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B58E51-C813-4CE6-8D24-09FAB50DA6DC}"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43A8B-4966-476C-87B1-F999F5FD34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B58E51-C813-4CE6-8D24-09FAB50DA6DC}"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43A8B-4966-476C-87B1-F999F5FD34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8B58E51-C813-4CE6-8D24-09FAB50DA6DC}" type="datetimeFigureOut">
              <a:rPr lang="en-US" smtClean="0"/>
              <a:pPr/>
              <a:t>3/7/2020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C143A8B-4966-476C-87B1-F999F5FD34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609600"/>
            <a:ext cx="9144000" cy="895350"/>
          </a:xfrm>
        </p:spPr>
        <p:txBody>
          <a:bodyPr/>
          <a:lstStyle/>
          <a:p>
            <a:pPr algn="ctr" rtl="1" eaLnBrk="1" hangingPunct="1">
              <a:defRPr/>
            </a:pPr>
            <a:r>
              <a:rPr lang="fa-IR" sz="2800" b="1" dirty="0" smtClean="0">
                <a:solidFill>
                  <a:srgbClr val="DA36C3"/>
                </a:solidFill>
                <a:cs typeface="B Nasim" pitchFamily="2" charset="-78"/>
              </a:rPr>
              <a:t>فصل اول</a:t>
            </a:r>
            <a:endParaRPr lang="en-US" sz="2800" b="1" dirty="0" smtClean="0">
              <a:solidFill>
                <a:srgbClr val="DA36C3"/>
              </a:solidFill>
              <a:cs typeface="B Nasim" pitchFamily="2" charset="-78"/>
            </a:endParaRPr>
          </a:p>
        </p:txBody>
      </p:sp>
      <p:sp>
        <p:nvSpPr>
          <p:cNvPr id="60419" name="Rectangle 3"/>
          <p:cNvSpPr>
            <a:spLocks noGrp="1" noChangeArrowheads="1"/>
          </p:cNvSpPr>
          <p:nvPr>
            <p:ph idx="1"/>
          </p:nvPr>
        </p:nvSpPr>
        <p:spPr>
          <a:xfrm>
            <a:off x="609600" y="1600200"/>
            <a:ext cx="8229600" cy="4857750"/>
          </a:xfrm>
        </p:spPr>
        <p:txBody>
          <a:bodyPr>
            <a:normAutofit/>
          </a:bodyPr>
          <a:lstStyle/>
          <a:p>
            <a:pPr algn="r" rtl="1" eaLnBrk="1" hangingPunct="1">
              <a:defRPr/>
            </a:pPr>
            <a:r>
              <a:rPr lang="fa-IR" sz="4400" dirty="0" smtClean="0">
                <a:solidFill>
                  <a:srgbClr val="FF3300"/>
                </a:solidFill>
              </a:rPr>
              <a:t>آشنائی با اصول روشنائئ</a:t>
            </a:r>
          </a:p>
          <a:p>
            <a:pPr algn="r" rtl="1" eaLnBrk="1" hangingPunct="1">
              <a:defRPr/>
            </a:pPr>
            <a:r>
              <a:rPr lang="fa-IR" sz="3200" dirty="0" smtClean="0"/>
              <a:t>مقدمه</a:t>
            </a:r>
          </a:p>
          <a:p>
            <a:pPr algn="r" rtl="1" eaLnBrk="1" hangingPunct="1">
              <a:defRPr/>
            </a:pPr>
            <a:r>
              <a:rPr lang="fa-IR" sz="3200" dirty="0" smtClean="0"/>
              <a:t>کلیاتی در مورد نور وماهیت آن</a:t>
            </a:r>
          </a:p>
          <a:p>
            <a:pPr algn="r" rtl="1" eaLnBrk="1" hangingPunct="1">
              <a:defRPr/>
            </a:pPr>
            <a:r>
              <a:rPr lang="fa-IR" sz="3200" dirty="0" smtClean="0"/>
              <a:t>طبقه بندی امواج الکترومانتیک</a:t>
            </a:r>
          </a:p>
          <a:p>
            <a:pPr algn="r" rtl="1" eaLnBrk="1" hangingPunct="1">
              <a:defRPr/>
            </a:pPr>
            <a:r>
              <a:rPr lang="fa-IR" sz="3200" dirty="0" smtClean="0"/>
              <a:t>منحنی حساسیت چشم</a:t>
            </a:r>
          </a:p>
          <a:p>
            <a:pPr algn="r" rtl="1" eaLnBrk="1" hangingPunct="1">
              <a:defRPr/>
            </a:pPr>
            <a:r>
              <a:rPr lang="fa-IR" sz="3200" dirty="0" smtClean="0"/>
              <a:t>سیستم بینائی وساختمان چشم انسان</a:t>
            </a:r>
          </a:p>
          <a:p>
            <a:pPr algn="r" rtl="1" eaLnBrk="1" hangingPunct="1">
              <a:defRPr/>
            </a:pPr>
            <a:r>
              <a:rPr lang="fa-IR" sz="3200" dirty="0" smtClean="0"/>
              <a:t>آشنائی با اصطلاحات مربوط به نور</a:t>
            </a:r>
          </a:p>
          <a:p>
            <a:pPr algn="r" rtl="1" eaLnBrk="1" hangingPunct="1">
              <a:defRPr/>
            </a:pPr>
            <a:r>
              <a:rPr lang="fa-IR" dirty="0" smtClean="0"/>
              <a:t>آشنائی با اصطلاحات مربوط به محاسبات روشنائی</a:t>
            </a:r>
          </a:p>
          <a:p>
            <a:pPr algn="r" rtl="1" eaLnBrk="1" hangingPunct="1">
              <a:defRPr/>
            </a:pPr>
            <a:r>
              <a:rPr lang="fa-IR" dirty="0" smtClean="0"/>
              <a:t>فاکتورهای مهم ارزیابی کیفی روشنائی</a:t>
            </a:r>
            <a:endParaRPr lang="en-US" dirty="0" smtClean="0"/>
          </a:p>
        </p:txBody>
      </p:sp>
      <p:pic>
        <p:nvPicPr>
          <p:cNvPr id="4"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295400" y="1219200"/>
            <a:ext cx="9144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920"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6" name="Rectangle 6"/>
          <p:cNvSpPr>
            <a:spLocks noGrp="1" noChangeArrowheads="1"/>
          </p:cNvSpPr>
          <p:nvPr>
            <p:ph type="title"/>
          </p:nvPr>
        </p:nvSpPr>
        <p:spPr>
          <a:xfrm>
            <a:off x="304800" y="838200"/>
            <a:ext cx="8382000" cy="5734050"/>
          </a:xfrm>
        </p:spPr>
        <p:txBody>
          <a:bodyPr>
            <a:normAutofit/>
          </a:bodyPr>
          <a:lstStyle/>
          <a:p>
            <a:pPr algn="r" rtl="1">
              <a:defRPr/>
            </a:pPr>
            <a:r>
              <a:rPr lang="fa-IR" sz="3200" dirty="0" smtClean="0">
                <a:solidFill>
                  <a:schemeClr val="folHlink"/>
                </a:solidFill>
              </a:rPr>
              <a:t>لزوم و اهمیت فن روشنائی</a:t>
            </a:r>
            <a:br>
              <a:rPr lang="fa-IR" sz="3200" dirty="0" smtClean="0">
                <a:solidFill>
                  <a:schemeClr val="folHlink"/>
                </a:solidFill>
              </a:rPr>
            </a:br>
            <a:r>
              <a:rPr lang="fa-IR" sz="3200" dirty="0" smtClean="0">
                <a:solidFill>
                  <a:schemeClr val="folHlink"/>
                </a:solidFill>
              </a:rPr>
              <a:t/>
            </a:r>
            <a:br>
              <a:rPr lang="fa-IR" sz="3200" dirty="0" smtClean="0">
                <a:solidFill>
                  <a:schemeClr val="folHlink"/>
                </a:solidFill>
              </a:rPr>
            </a:br>
            <a:r>
              <a:rPr lang="fa-IR" sz="3200" dirty="0" smtClean="0"/>
              <a:t>احتیاج روز افزون بشر بوسائل نوری </a:t>
            </a:r>
            <a:br>
              <a:rPr lang="fa-IR" sz="3200" dirty="0" smtClean="0"/>
            </a:br>
            <a:r>
              <a:rPr lang="fa-IR" sz="3200" dirty="0" smtClean="0"/>
              <a:t>فراهم نمودن یک فضای مناسب از نظر پزشکی و  از نظر الکتریکی جهت رویت خوب </a:t>
            </a:r>
            <a:br>
              <a:rPr lang="fa-IR" sz="3200" dirty="0" smtClean="0"/>
            </a:br>
            <a:r>
              <a:rPr lang="fa-IR" sz="3200" dirty="0" smtClean="0"/>
              <a:t>دخالت مستقیم چشم انسان در عمل رویت و </a:t>
            </a:r>
            <a:br>
              <a:rPr lang="fa-IR" sz="3200" dirty="0" smtClean="0"/>
            </a:br>
            <a:r>
              <a:rPr lang="fa-IR" sz="3200" dirty="0" smtClean="0"/>
              <a:t>اندازه گیری</a:t>
            </a:r>
            <a:endParaRPr lang="en-US" sz="3200" dirty="0" smtClean="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219200" y="2133600"/>
            <a:ext cx="990600" cy="990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320" fill="hold"/>
                                        <p:tgtEl>
                                          <p:spTgt spid="3"/>
                                        </p:tgtEl>
                                      </p:cBhvr>
                                    </p:cmd>
                                  </p:childTnLst>
                                </p:cTn>
                              </p:par>
                            </p:childTnLst>
                          </p:cTn>
                        </p:par>
                      </p:childTnLst>
                    </p:cTn>
                  </p:par>
                </p:childTnLst>
              </p:cTn>
              <p:nextCondLst>
                <p:cond evt="onClick" delay="0">
                  <p:tgtEl>
                    <p:spTgt spid="3"/>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6" name="Rectangle 4"/>
          <p:cNvSpPr>
            <a:spLocks noGrp="1" noChangeArrowheads="1"/>
          </p:cNvSpPr>
          <p:nvPr>
            <p:ph type="title"/>
          </p:nvPr>
        </p:nvSpPr>
        <p:spPr>
          <a:xfrm>
            <a:off x="457200" y="381000"/>
            <a:ext cx="8229600" cy="6248400"/>
          </a:xfrm>
        </p:spPr>
        <p:txBody>
          <a:bodyPr>
            <a:normAutofit/>
          </a:bodyPr>
          <a:lstStyle/>
          <a:p>
            <a:pPr algn="r" rtl="1" eaLnBrk="1" hangingPunct="1">
              <a:defRPr/>
            </a:pPr>
            <a:r>
              <a:rPr lang="fa-IR" sz="3200" dirty="0" smtClean="0">
                <a:cs typeface="B Nazanin" pitchFamily="2" charset="-78"/>
              </a:rPr>
              <a:t>بدون شک مهمترین حس ما بینائی است و به این دلیل مهندسی روشنائی اهمیت حیاتی دارد.</a:t>
            </a:r>
            <a:br>
              <a:rPr lang="fa-IR" sz="3200" dirty="0" smtClean="0">
                <a:cs typeface="B Nazanin" pitchFamily="2" charset="-78"/>
              </a:rPr>
            </a:br>
            <a:r>
              <a:rPr lang="fa-IR" sz="3200" dirty="0" smtClean="0">
                <a:cs typeface="B Nazanin" pitchFamily="2" charset="-78"/>
              </a:rPr>
              <a:t/>
            </a:r>
            <a:br>
              <a:rPr lang="fa-IR" sz="3200" dirty="0" smtClean="0">
                <a:cs typeface="B Nazanin" pitchFamily="2" charset="-78"/>
              </a:rPr>
            </a:br>
            <a:r>
              <a:rPr lang="fa-IR" sz="3200" dirty="0" smtClean="0">
                <a:solidFill>
                  <a:srgbClr val="120001"/>
                </a:solidFill>
                <a:cs typeface="B Nazanin" pitchFamily="2" charset="-78"/>
              </a:rPr>
              <a:t>مردمان امروزی بیشتر اوقات خودرا در داخل ساختمانهائی می گذرانند که حتی در دل روز هم با نور مصنوعی روشن می شوند.</a:t>
            </a:r>
            <a:br>
              <a:rPr lang="fa-IR" sz="3200" dirty="0" smtClean="0">
                <a:solidFill>
                  <a:srgbClr val="120001"/>
                </a:solidFill>
                <a:cs typeface="B Nazanin" pitchFamily="2" charset="-78"/>
              </a:rPr>
            </a:br>
            <a:r>
              <a:rPr lang="fa-IR" sz="3200" dirty="0" smtClean="0">
                <a:solidFill>
                  <a:srgbClr val="120001"/>
                </a:solidFill>
                <a:cs typeface="B Nazanin" pitchFamily="2" charset="-78"/>
              </a:rPr>
              <a:t/>
            </a:r>
            <a:br>
              <a:rPr lang="fa-IR" sz="3200" dirty="0" smtClean="0">
                <a:solidFill>
                  <a:srgbClr val="120001"/>
                </a:solidFill>
                <a:cs typeface="B Nazanin" pitchFamily="2" charset="-78"/>
              </a:rPr>
            </a:br>
            <a:r>
              <a:rPr lang="fa-IR" sz="3200" dirty="0" smtClean="0">
                <a:solidFill>
                  <a:srgbClr val="120001"/>
                </a:solidFill>
                <a:cs typeface="B Nazanin" pitchFamily="2" charset="-78"/>
              </a:rPr>
              <a:t>در طرح سیستمهای روشنائی متأسفانه دقت کافی بعمل نمی آید و اثرات این سیستمهای معیوب بصورت </a:t>
            </a:r>
            <a:br>
              <a:rPr lang="fa-IR" sz="3200" dirty="0" smtClean="0">
                <a:solidFill>
                  <a:srgbClr val="120001"/>
                </a:solidFill>
                <a:cs typeface="B Nazanin" pitchFamily="2" charset="-78"/>
              </a:rPr>
            </a:br>
            <a:r>
              <a:rPr lang="fa-IR" sz="3200" dirty="0" smtClean="0">
                <a:solidFill>
                  <a:srgbClr val="120001"/>
                </a:solidFill>
                <a:cs typeface="B Nazanin" pitchFamily="2" charset="-78"/>
              </a:rPr>
              <a:t/>
            </a:r>
            <a:br>
              <a:rPr lang="fa-IR" sz="3200" dirty="0" smtClean="0">
                <a:solidFill>
                  <a:srgbClr val="120001"/>
                </a:solidFill>
                <a:cs typeface="B Nazanin" pitchFamily="2" charset="-78"/>
              </a:rPr>
            </a:br>
            <a:r>
              <a:rPr lang="fa-IR" sz="3200" dirty="0" smtClean="0">
                <a:solidFill>
                  <a:srgbClr val="120001"/>
                </a:solidFill>
                <a:cs typeface="B Nazanin" pitchFamily="2" charset="-78"/>
              </a:rPr>
              <a:t>خستگی چشم، سردرد، نقص بینائی و تصادفهای ناشی از کمی نور ویا درخشندگی و چشم زدگی بروز می کند. </a:t>
            </a:r>
            <a:endParaRPr lang="en-US" sz="3200" dirty="0" smtClean="0">
              <a:solidFill>
                <a:srgbClr val="120001"/>
              </a:solidFill>
              <a:cs typeface="B Nazanin" pitchFamily="2" charset="-78"/>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228600" y="914400"/>
            <a:ext cx="838200" cy="8382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790" fill="hold"/>
                                        <p:tgtEl>
                                          <p:spTgt spid="3"/>
                                        </p:tgtEl>
                                      </p:cBhvr>
                                    </p:cmd>
                                  </p:childTnLst>
                                </p:cTn>
                              </p:par>
                            </p:childTnLst>
                          </p:cTn>
                        </p:par>
                      </p:childTnLst>
                    </p:cTn>
                  </p:par>
                </p:childTnLst>
              </p:cTn>
              <p:nextCondLst>
                <p:cond evt="onClick" delay="0">
                  <p:tgtEl>
                    <p:spTgt spid="3"/>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4" name="Rectangle 4"/>
          <p:cNvSpPr>
            <a:spLocks noGrp="1" noChangeArrowheads="1"/>
          </p:cNvSpPr>
          <p:nvPr>
            <p:ph type="title"/>
          </p:nvPr>
        </p:nvSpPr>
        <p:spPr>
          <a:xfrm>
            <a:off x="457200" y="381000"/>
            <a:ext cx="8229600" cy="6134100"/>
          </a:xfrm>
        </p:spPr>
        <p:txBody>
          <a:bodyPr>
            <a:normAutofit/>
          </a:bodyPr>
          <a:lstStyle/>
          <a:p>
            <a:pPr algn="r" rtl="1" eaLnBrk="1" hangingPunct="1">
              <a:defRPr/>
            </a:pPr>
            <a:r>
              <a:rPr lang="fa-IR" sz="3200" dirty="0" smtClean="0">
                <a:cs typeface="B Nazanin" pitchFamily="2" charset="-78"/>
              </a:rPr>
              <a:t>در ابتدای</a:t>
            </a:r>
            <a:r>
              <a:rPr lang="fa-IR" dirty="0" smtClean="0">
                <a:cs typeface="B Nazanin" pitchFamily="2" charset="-78"/>
              </a:rPr>
              <a:t> </a:t>
            </a:r>
            <a:r>
              <a:rPr lang="fa-IR" sz="3200" dirty="0" smtClean="0">
                <a:cs typeface="B Nazanin" pitchFamily="2" charset="-78"/>
              </a:rPr>
              <a:t>پیدایش روشنائی ، حتی یک چراغ برق در یک اتاق نسبت به چراغ نفتی یا روغنی که آنزمان معمول بوده آنقدر ارجح بود که کمتر کسی کفایت روشنائی چراغ برق را مورد سؤال قرار می داد.</a:t>
            </a:r>
            <a:br>
              <a:rPr lang="fa-IR" sz="3200" dirty="0" smtClean="0">
                <a:cs typeface="B Nazanin" pitchFamily="2" charset="-78"/>
              </a:rPr>
            </a:br>
            <a:r>
              <a:rPr lang="fa-IR" sz="3200" dirty="0" smtClean="0">
                <a:cs typeface="B Nazanin" pitchFamily="2" charset="-78"/>
              </a:rPr>
              <a:t>در نتیجه تعداد زیادی از خانه ها و ساختمانها که امروزه از چراغ برق استفاده می کنند،نصف وگاهی حتی یک ربع نور لازم را هم ندارند.واقعا جای تعجب است که برای انجام کارهائی از قبیل ساختن خطوط انتقال،</a:t>
            </a:r>
            <a:br>
              <a:rPr lang="fa-IR" sz="3200" dirty="0" smtClean="0">
                <a:cs typeface="B Nazanin" pitchFamily="2" charset="-78"/>
              </a:rPr>
            </a:br>
            <a:r>
              <a:rPr lang="fa-IR" sz="3200" dirty="0" smtClean="0">
                <a:cs typeface="B Nazanin" pitchFamily="2" charset="-78"/>
              </a:rPr>
              <a:t>پلها وساختمانها به مهندسان متخصص رجوع می شود ،لیکن مسئله روشنائی معمولا به دست اشخاصی که اطلاعات کافی ندارند واز خطرات سیستمهای معیوب آگاه نیستند وحتی اصول بدیهی را نیز رعایت نمی کنند، سپرده</a:t>
            </a:r>
            <a:r>
              <a:rPr lang="en-US" sz="3200" dirty="0" smtClean="0">
                <a:cs typeface="B Nazanin" pitchFamily="2" charset="-78"/>
              </a:rPr>
              <a:t> </a:t>
            </a:r>
            <a:r>
              <a:rPr lang="fa-IR" sz="3200" dirty="0" smtClean="0">
                <a:cs typeface="B Nazanin" pitchFamily="2" charset="-78"/>
              </a:rPr>
              <a:t>می شود.</a:t>
            </a:r>
            <a:endParaRPr lang="en-US" dirty="0" smtClean="0">
              <a:cs typeface="B Nazanin" pitchFamily="2" charset="-78"/>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52400" y="609600"/>
            <a:ext cx="762000" cy="762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860" fill="hold"/>
                                        <p:tgtEl>
                                          <p:spTgt spid="3"/>
                                        </p:tgtEl>
                                      </p:cBhvr>
                                    </p:cmd>
                                  </p:childTnLst>
                                </p:cTn>
                              </p:par>
                            </p:childTnLst>
                          </p:cTn>
                        </p:par>
                      </p:childTnLst>
                    </p:cTn>
                  </p:par>
                </p:childTnLst>
              </p:cTn>
              <p:nextCondLst>
                <p:cond evt="onClick" delay="0">
                  <p:tgtEl>
                    <p:spTgt spid="3"/>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a:xfrm>
            <a:off x="457200" y="381000"/>
            <a:ext cx="8229600" cy="6191250"/>
          </a:xfrm>
        </p:spPr>
        <p:txBody>
          <a:bodyPr>
            <a:normAutofit/>
          </a:bodyPr>
          <a:lstStyle/>
          <a:p>
            <a:pPr algn="r" rtl="1" eaLnBrk="1" hangingPunct="1">
              <a:defRPr/>
            </a:pPr>
            <a:r>
              <a:rPr lang="fa-IR" sz="3200" dirty="0" smtClean="0">
                <a:cs typeface="B Nazanin" pitchFamily="2" charset="-78"/>
              </a:rPr>
              <a:t>متلا در خیلی از موارد دیده می شود که در کارگاهها چراغها طوری قرار گرفته اند که در معرض دید مستقیم کارگران است وچراغهای بزرگ طوری تعبیه شده اند که خود چراغها یا درخشندگی میزهای کار و ماشینها باعت چشم زدگی می شود،ویا سایه های ناراحت کننده ای ایجاد می کنند.</a:t>
            </a:r>
            <a:br>
              <a:rPr lang="fa-IR" sz="3200" dirty="0" smtClean="0">
                <a:cs typeface="B Nazanin" pitchFamily="2" charset="-78"/>
              </a:rPr>
            </a:br>
            <a:r>
              <a:rPr lang="fa-IR" sz="3200" dirty="0" smtClean="0">
                <a:cs typeface="B Nazanin" pitchFamily="2" charset="-78"/>
              </a:rPr>
              <a:t>برای حل این مشکل لازم است طرح سیستمهای روشنائی به افراد متخصص که تعلیمات علمی کافی دارند سپرده شود و به مردم تفهیم شود که سلامت چشم از داشتن چراغها و آباژورهای گران قیمت تنها بخاطر زیبائی مهمتر است. زیرا چه بسا ممکن است چشم با از دست دادن تدریجی سلامت خود روزی قادر به درک اینگونه زیبائیها و کسب لذت ازآنها نباشد. </a:t>
            </a:r>
            <a:endParaRPr lang="en-US" sz="3200" dirty="0" smtClean="0">
              <a:cs typeface="B Nazanin" pitchFamily="2" charset="-78"/>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52400" y="685800"/>
            <a:ext cx="762000" cy="762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780"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762000"/>
            <a:ext cx="8178800" cy="1981200"/>
          </a:xfrm>
        </p:spPr>
        <p:txBody>
          <a:bodyPr>
            <a:normAutofit fontScale="90000"/>
          </a:bodyPr>
          <a:lstStyle/>
          <a:p>
            <a:pPr algn="r" rtl="1" eaLnBrk="1" hangingPunct="1">
              <a:defRPr/>
            </a:pPr>
            <a:r>
              <a:rPr lang="fa-IR" sz="2800" b="1" dirty="0" smtClean="0">
                <a:solidFill>
                  <a:srgbClr val="66FF66"/>
                </a:solidFill>
                <a:cs typeface="B Zar" pitchFamily="2" charset="-78"/>
              </a:rPr>
              <a:t/>
            </a:r>
            <a:br>
              <a:rPr lang="fa-IR" sz="2800" b="1" dirty="0" smtClean="0">
                <a:solidFill>
                  <a:srgbClr val="66FF66"/>
                </a:solidFill>
                <a:cs typeface="B Zar" pitchFamily="2" charset="-78"/>
              </a:rPr>
            </a:br>
            <a:r>
              <a:rPr lang="fa-IR" sz="2800" b="1" dirty="0" smtClean="0">
                <a:solidFill>
                  <a:srgbClr val="66FF66"/>
                </a:solidFill>
                <a:cs typeface="B Zar" pitchFamily="2" charset="-78"/>
              </a:rPr>
              <a:t/>
            </a:r>
            <a:br>
              <a:rPr lang="fa-IR" sz="2800" b="1" dirty="0" smtClean="0">
                <a:solidFill>
                  <a:srgbClr val="66FF66"/>
                </a:solidFill>
                <a:cs typeface="B Zar" pitchFamily="2" charset="-78"/>
              </a:rPr>
            </a:br>
            <a:r>
              <a:rPr lang="fa-IR" sz="2800" b="1" dirty="0" smtClean="0">
                <a:solidFill>
                  <a:srgbClr val="66FF66"/>
                </a:solidFill>
                <a:cs typeface="B Zar" pitchFamily="2" charset="-78"/>
              </a:rPr>
              <a:t/>
            </a:r>
            <a:br>
              <a:rPr lang="fa-IR" sz="2800" b="1" dirty="0" smtClean="0">
                <a:solidFill>
                  <a:srgbClr val="66FF66"/>
                </a:solidFill>
                <a:cs typeface="B Zar" pitchFamily="2" charset="-78"/>
              </a:rPr>
            </a:br>
            <a:r>
              <a:rPr lang="fa-IR" sz="2800" b="1" dirty="0" smtClean="0">
                <a:solidFill>
                  <a:srgbClr val="00B0F0"/>
                </a:solidFill>
                <a:cs typeface="B Zar" pitchFamily="2" charset="-78"/>
              </a:rPr>
              <a:t>روشنائی رضایت بخش به راحتی انسان کمک می کند وبازدهی کاری را بالا می برد</a:t>
            </a:r>
            <a:br>
              <a:rPr lang="fa-IR" sz="2800" b="1" dirty="0" smtClean="0">
                <a:solidFill>
                  <a:srgbClr val="00B0F0"/>
                </a:solidFill>
                <a:cs typeface="B Zar" pitchFamily="2" charset="-78"/>
              </a:rPr>
            </a:br>
            <a:r>
              <a:rPr lang="fa-IR" sz="2800" b="1" dirty="0" smtClean="0">
                <a:solidFill>
                  <a:srgbClr val="00B0F0"/>
                </a:solidFill>
                <a:cs typeface="B Zar" pitchFamily="2" charset="-78"/>
              </a:rPr>
              <a:t>و با کاهش تصادفات ناشی از نور غیر کافی به ایمنی کمک بسیار می کند.</a:t>
            </a:r>
            <a:r>
              <a:rPr lang="fa-IR" sz="2800" b="1" dirty="0" smtClean="0">
                <a:solidFill>
                  <a:srgbClr val="66FF66"/>
                </a:solidFill>
                <a:cs typeface="B Zar" pitchFamily="2" charset="-78"/>
              </a:rPr>
              <a:t/>
            </a:r>
            <a:br>
              <a:rPr lang="fa-IR" sz="2800" b="1" dirty="0" smtClean="0">
                <a:solidFill>
                  <a:srgbClr val="66FF66"/>
                </a:solidFill>
                <a:cs typeface="B Zar" pitchFamily="2" charset="-78"/>
              </a:rPr>
            </a:br>
            <a:r>
              <a:rPr lang="fa-IR" sz="3600" dirty="0" smtClean="0">
                <a:solidFill>
                  <a:srgbClr val="00B050"/>
                </a:solidFill>
              </a:rPr>
              <a:t/>
            </a:r>
            <a:br>
              <a:rPr lang="fa-IR" sz="3600" dirty="0" smtClean="0">
                <a:solidFill>
                  <a:srgbClr val="00B050"/>
                </a:solidFill>
              </a:rPr>
            </a:br>
            <a:r>
              <a:rPr lang="fa-IR" sz="4000" dirty="0" smtClean="0">
                <a:solidFill>
                  <a:srgbClr val="00B050"/>
                </a:solidFill>
              </a:rPr>
              <a:t>خصوصیات روشنائی رضایت بخش</a:t>
            </a:r>
            <a:endParaRPr lang="en-US" sz="4000" dirty="0" smtClean="0">
              <a:solidFill>
                <a:srgbClr val="00B050"/>
              </a:solidFill>
            </a:endParaRPr>
          </a:p>
        </p:txBody>
      </p:sp>
      <p:sp>
        <p:nvSpPr>
          <p:cNvPr id="137219" name="Rectangle 3"/>
          <p:cNvSpPr>
            <a:spLocks noGrp="1" noChangeArrowheads="1"/>
          </p:cNvSpPr>
          <p:nvPr>
            <p:ph idx="1"/>
          </p:nvPr>
        </p:nvSpPr>
        <p:spPr>
          <a:xfrm>
            <a:off x="228600" y="3086100"/>
            <a:ext cx="8686800" cy="3467100"/>
          </a:xfrm>
        </p:spPr>
        <p:txBody>
          <a:bodyPr>
            <a:normAutofit lnSpcReduction="10000"/>
          </a:bodyPr>
          <a:lstStyle/>
          <a:p>
            <a:pPr algn="r" rtl="1" eaLnBrk="1" hangingPunct="1">
              <a:defRPr/>
            </a:pPr>
            <a:endParaRPr lang="fa-IR" dirty="0" smtClean="0"/>
          </a:p>
          <a:p>
            <a:pPr algn="r" rtl="1" eaLnBrk="1" hangingPunct="1">
              <a:lnSpc>
                <a:spcPct val="150000"/>
              </a:lnSpc>
              <a:defRPr/>
            </a:pPr>
            <a:r>
              <a:rPr lang="fa-IR" sz="3200" b="1" dirty="0" smtClean="0">
                <a:cs typeface="2  Nazanin" pitchFamily="2" charset="-78"/>
              </a:rPr>
              <a:t>نور کافی باشد</a:t>
            </a:r>
          </a:p>
          <a:p>
            <a:pPr algn="r" rtl="1" eaLnBrk="1" hangingPunct="1">
              <a:lnSpc>
                <a:spcPct val="150000"/>
              </a:lnSpc>
              <a:defRPr/>
            </a:pPr>
            <a:r>
              <a:rPr lang="fa-IR" sz="3200" b="1" dirty="0" smtClean="0">
                <a:cs typeface="2  Nazanin" pitchFamily="2" charset="-78"/>
              </a:rPr>
              <a:t>نور از نظر توزیع فرکانسها مطلوب باشد</a:t>
            </a:r>
          </a:p>
          <a:p>
            <a:pPr algn="r" rtl="1" eaLnBrk="1" hangingPunct="1">
              <a:lnSpc>
                <a:spcPct val="150000"/>
              </a:lnSpc>
              <a:defRPr/>
            </a:pPr>
            <a:r>
              <a:rPr lang="fa-IR" sz="3200" b="1" dirty="0" smtClean="0">
                <a:cs typeface="2  Nazanin" pitchFamily="2" charset="-78"/>
              </a:rPr>
              <a:t>درخشندگی سطوح طوری باشد که سبب چشم زدگی نشود</a:t>
            </a:r>
          </a:p>
          <a:p>
            <a:pPr algn="r" rtl="1" eaLnBrk="1" hangingPunct="1">
              <a:lnSpc>
                <a:spcPct val="150000"/>
              </a:lnSpc>
              <a:defRPr/>
            </a:pPr>
            <a:r>
              <a:rPr lang="fa-IR" sz="3200" b="1" dirty="0" smtClean="0">
                <a:cs typeface="2  Nazanin" pitchFamily="2" charset="-78"/>
              </a:rPr>
              <a:t>سایه های مزاحم وجود نداشته باشد</a:t>
            </a:r>
          </a:p>
          <a:p>
            <a:pPr algn="r" rtl="1" eaLnBrk="1" hangingPunct="1">
              <a:buFont typeface="Wingdings" pitchFamily="2" charset="2"/>
              <a:buNone/>
              <a:defRPr/>
            </a:pPr>
            <a:endParaRPr lang="en-US"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533400" y="2514600"/>
            <a:ext cx="990600" cy="990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369"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1106</TotalTime>
  <Words>181</Words>
  <Application>Microsoft Office PowerPoint</Application>
  <PresentationFormat>On-screen Show (4:3)</PresentationFormat>
  <Paragraphs>20</Paragraphs>
  <Slides>6</Slides>
  <Notes>0</Notes>
  <HiddenSlides>0</HiddenSlides>
  <MMClips>6</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2  Nazanin</vt:lpstr>
      <vt:lpstr>Arial</vt:lpstr>
      <vt:lpstr>B Nasim</vt:lpstr>
      <vt:lpstr>B Nazanin</vt:lpstr>
      <vt:lpstr>B Zar</vt:lpstr>
      <vt:lpstr>Georgia</vt:lpstr>
      <vt:lpstr>Tahoma</vt:lpstr>
      <vt:lpstr>Trebuchet MS</vt:lpstr>
      <vt:lpstr>Wingdings</vt:lpstr>
      <vt:lpstr>Wingdings 2</vt:lpstr>
      <vt:lpstr>Urban</vt:lpstr>
      <vt:lpstr>فصل اول</vt:lpstr>
      <vt:lpstr>لزوم و اهمیت فن روشنائی  احتیاج روز افزون بشر بوسائل نوری  فراهم نمودن یک فضای مناسب از نظر پزشکی و  از نظر الکتریکی جهت رویت خوب  دخالت مستقیم چشم انسان در عمل رویت و  اندازه گیری</vt:lpstr>
      <vt:lpstr>بدون شک مهمترین حس ما بینائی است و به این دلیل مهندسی روشنائی اهمیت حیاتی دارد.  مردمان امروزی بیشتر اوقات خودرا در داخل ساختمانهائی می گذرانند که حتی در دل روز هم با نور مصنوعی روشن می شوند.  در طرح سیستمهای روشنائی متأسفانه دقت کافی بعمل نمی آید و اثرات این سیستمهای معیوب بصورت   خستگی چشم، سردرد، نقص بینائی و تصادفهای ناشی از کمی نور ویا درخشندگی و چشم زدگی بروز می کند. </vt:lpstr>
      <vt:lpstr>در ابتدای پیدایش روشنائی ، حتی یک چراغ برق در یک اتاق نسبت به چراغ نفتی یا روغنی که آنزمان معمول بوده آنقدر ارجح بود که کمتر کسی کفایت روشنائی چراغ برق را مورد سؤال قرار می داد. در نتیجه تعداد زیادی از خانه ها و ساختمانها که امروزه از چراغ برق استفاده می کنند،نصف وگاهی حتی یک ربع نور لازم را هم ندارند.واقعا جای تعجب است که برای انجام کارهائی از قبیل ساختن خطوط انتقال، پلها وساختمانها به مهندسان متخصص رجوع می شود ،لیکن مسئله روشنائی معمولا به دست اشخاصی که اطلاعات کافی ندارند واز خطرات سیستمهای معیوب آگاه نیستند وحتی اصول بدیهی را نیز رعایت نمی کنند، سپرده می شود.</vt:lpstr>
      <vt:lpstr>متلا در خیلی از موارد دیده می شود که در کارگاهها چراغها طوری قرار گرفته اند که در معرض دید مستقیم کارگران است وچراغهای بزرگ طوری تعبیه شده اند که خود چراغها یا درخشندگی میزهای کار و ماشینها باعت چشم زدگی می شود،ویا سایه های ناراحت کننده ای ایجاد می کنند. برای حل این مشکل لازم است طرح سیستمهای روشنائی به افراد متخصص که تعلیمات علمی کافی دارند سپرده شود و به مردم تفهیم شود که سلامت چشم از داشتن چراغها و آباژورهای گران قیمت تنها بخاطر زیبائی مهمتر است. زیرا چه بسا ممکن است چشم با از دست دادن تدریجی سلامت خود روزی قادر به درک اینگونه زیبائیها و کسب لذت ازآنها نباشد. </vt:lpstr>
      <vt:lpstr>   روشنائی رضایت بخش به راحتی انسان کمک می کند وبازدهی کاری را بالا می برد و با کاهش تصادفات ناشی از نور غیر کافی به ایمنی کمک بسیار می کند.  خصوصیات روشنائی رضایت بخش</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اول</dc:title>
  <dc:creator>ADMIN</dc:creator>
  <cp:lastModifiedBy>Anbar</cp:lastModifiedBy>
  <cp:revision>16</cp:revision>
  <dcterms:created xsi:type="dcterms:W3CDTF">2020-03-04T04:28:16Z</dcterms:created>
  <dcterms:modified xsi:type="dcterms:W3CDTF">2020-03-07T08:36:34Z</dcterms:modified>
</cp:coreProperties>
</file>