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6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9EDB6A-4B8D-49A4-A3BB-DE426E8A1039}" type="datetimeFigureOut">
              <a:rPr lang="fa-IR" smtClean="0"/>
              <a:pPr/>
              <a:t>07/09/1441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1F13FD3-9D29-4359-9112-D18227DD6982}"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1E0042-A6CD-40A9-B3AA-39D2365C7EAE}" type="slidenum">
              <a:rPr lang="fa-IR"/>
              <a:pPr/>
              <a:t>2</a:t>
            </a:fld>
            <a:endParaRPr lang="en-US"/>
          </a:p>
        </p:txBody>
      </p:sp>
      <p:sp>
        <p:nvSpPr>
          <p:cNvPr id="735234" name="Rectangle 2"/>
          <p:cNvSpPr>
            <a:spLocks noGrp="1" noRot="1" noChangeAspect="1" noChangeArrowheads="1" noTextEdit="1"/>
          </p:cNvSpPr>
          <p:nvPr>
            <p:ph type="sldImg"/>
          </p:nvPr>
        </p:nvSpPr>
        <p:spPr>
          <a:ln/>
        </p:spPr>
      </p:sp>
      <p:sp>
        <p:nvSpPr>
          <p:cNvPr id="7352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9C2350-2F00-4111-8D88-B114B3974A19}" type="slidenum">
              <a:rPr lang="fa-IR"/>
              <a:pPr/>
              <a:t>11</a:t>
            </a:fld>
            <a:endParaRPr lang="en-US"/>
          </a:p>
        </p:txBody>
      </p:sp>
      <p:sp>
        <p:nvSpPr>
          <p:cNvPr id="1211394" name="Rectangle 2"/>
          <p:cNvSpPr>
            <a:spLocks noGrp="1" noRot="1" noChangeAspect="1" noChangeArrowheads="1" noTextEdit="1"/>
          </p:cNvSpPr>
          <p:nvPr>
            <p:ph type="sldImg"/>
          </p:nvPr>
        </p:nvSpPr>
        <p:spPr>
          <a:ln/>
        </p:spPr>
      </p:sp>
      <p:sp>
        <p:nvSpPr>
          <p:cNvPr id="121139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DC86F-ED1F-4114-8B7F-0103D1A0D0F2}" type="slidenum">
              <a:rPr lang="fa-IR"/>
              <a:pPr/>
              <a:t>12</a:t>
            </a:fld>
            <a:endParaRPr lang="en-US"/>
          </a:p>
        </p:txBody>
      </p:sp>
      <p:sp>
        <p:nvSpPr>
          <p:cNvPr id="1212418" name="Rectangle 2"/>
          <p:cNvSpPr>
            <a:spLocks noGrp="1" noRot="1" noChangeAspect="1" noChangeArrowheads="1" noTextEdit="1"/>
          </p:cNvSpPr>
          <p:nvPr>
            <p:ph type="sldImg"/>
          </p:nvPr>
        </p:nvSpPr>
        <p:spPr>
          <a:ln/>
        </p:spPr>
      </p:sp>
      <p:sp>
        <p:nvSpPr>
          <p:cNvPr id="121241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960AFA-9854-4820-9C4D-1579C11923A9}" type="slidenum">
              <a:rPr lang="fa-IR"/>
              <a:pPr/>
              <a:t>13</a:t>
            </a:fld>
            <a:endParaRPr lang="en-US"/>
          </a:p>
        </p:txBody>
      </p:sp>
      <p:sp>
        <p:nvSpPr>
          <p:cNvPr id="1213442" name="Rectangle 2"/>
          <p:cNvSpPr>
            <a:spLocks noGrp="1" noRot="1" noChangeAspect="1" noChangeArrowheads="1" noTextEdit="1"/>
          </p:cNvSpPr>
          <p:nvPr>
            <p:ph type="sldImg"/>
          </p:nvPr>
        </p:nvSpPr>
        <p:spPr>
          <a:ln/>
        </p:spPr>
      </p:sp>
      <p:sp>
        <p:nvSpPr>
          <p:cNvPr id="121344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0B30D5-D02D-4E31-93F1-71D28BBED8E6}" type="slidenum">
              <a:rPr lang="fa-IR"/>
              <a:pPr/>
              <a:t>14</a:t>
            </a:fld>
            <a:endParaRPr lang="en-US"/>
          </a:p>
        </p:txBody>
      </p:sp>
      <p:sp>
        <p:nvSpPr>
          <p:cNvPr id="1214466" name="Rectangle 2"/>
          <p:cNvSpPr>
            <a:spLocks noGrp="1" noRot="1" noChangeAspect="1" noChangeArrowheads="1" noTextEdit="1"/>
          </p:cNvSpPr>
          <p:nvPr>
            <p:ph type="sldImg"/>
          </p:nvPr>
        </p:nvSpPr>
        <p:spPr>
          <a:ln/>
        </p:spPr>
      </p:sp>
      <p:sp>
        <p:nvSpPr>
          <p:cNvPr id="121446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0707A1-8D48-4D9E-B5D4-FC00EE3B2395}" type="slidenum">
              <a:rPr lang="fa-IR"/>
              <a:pPr/>
              <a:t>15</a:t>
            </a:fld>
            <a:endParaRPr lang="en-US"/>
          </a:p>
        </p:txBody>
      </p:sp>
      <p:sp>
        <p:nvSpPr>
          <p:cNvPr id="1216514" name="Rectangle 2"/>
          <p:cNvSpPr>
            <a:spLocks noGrp="1" noRot="1" noChangeAspect="1" noChangeArrowheads="1" noTextEdit="1"/>
          </p:cNvSpPr>
          <p:nvPr>
            <p:ph type="sldImg"/>
          </p:nvPr>
        </p:nvSpPr>
        <p:spPr>
          <a:ln/>
        </p:spPr>
      </p:sp>
      <p:sp>
        <p:nvSpPr>
          <p:cNvPr id="121651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AD168C-F446-4842-A481-BF3F31C6631E}" type="slidenum">
              <a:rPr lang="fa-IR"/>
              <a:pPr/>
              <a:t>16</a:t>
            </a:fld>
            <a:endParaRPr lang="en-US"/>
          </a:p>
        </p:txBody>
      </p:sp>
      <p:sp>
        <p:nvSpPr>
          <p:cNvPr id="1222658" name="Rectangle 2"/>
          <p:cNvSpPr>
            <a:spLocks noGrp="1" noRot="1" noChangeAspect="1" noChangeArrowheads="1" noTextEdit="1"/>
          </p:cNvSpPr>
          <p:nvPr>
            <p:ph type="sldImg"/>
          </p:nvPr>
        </p:nvSpPr>
        <p:spPr>
          <a:ln/>
        </p:spPr>
      </p:sp>
      <p:sp>
        <p:nvSpPr>
          <p:cNvPr id="122265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B58062-30EB-4C7B-8E2B-D85B1E809C2E}" type="slidenum">
              <a:rPr lang="fa-IR"/>
              <a:pPr/>
              <a:t>17</a:t>
            </a:fld>
            <a:endParaRPr lang="en-US"/>
          </a:p>
        </p:txBody>
      </p:sp>
      <p:sp>
        <p:nvSpPr>
          <p:cNvPr id="1223682" name="Rectangle 2"/>
          <p:cNvSpPr>
            <a:spLocks noGrp="1" noRot="1" noChangeAspect="1" noChangeArrowheads="1" noTextEdit="1"/>
          </p:cNvSpPr>
          <p:nvPr>
            <p:ph type="sldImg"/>
          </p:nvPr>
        </p:nvSpPr>
        <p:spPr>
          <a:ln/>
        </p:spPr>
      </p:sp>
      <p:sp>
        <p:nvSpPr>
          <p:cNvPr id="122368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D76FC4-266B-48C4-ABCB-77AD64B6A5DB}" type="slidenum">
              <a:rPr lang="fa-IR"/>
              <a:pPr/>
              <a:t>18</a:t>
            </a:fld>
            <a:endParaRPr lang="en-US"/>
          </a:p>
        </p:txBody>
      </p:sp>
      <p:sp>
        <p:nvSpPr>
          <p:cNvPr id="1224706" name="Rectangle 2"/>
          <p:cNvSpPr>
            <a:spLocks noGrp="1" noRot="1" noChangeAspect="1" noChangeArrowheads="1" noTextEdit="1"/>
          </p:cNvSpPr>
          <p:nvPr>
            <p:ph type="sldImg"/>
          </p:nvPr>
        </p:nvSpPr>
        <p:spPr>
          <a:ln/>
        </p:spPr>
      </p:sp>
      <p:sp>
        <p:nvSpPr>
          <p:cNvPr id="122470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28C01E-BFA2-4A19-9EAD-4AAD3FFBAD6F}" type="slidenum">
              <a:rPr lang="fa-IR"/>
              <a:pPr/>
              <a:t>19</a:t>
            </a:fld>
            <a:endParaRPr lang="en-US"/>
          </a:p>
        </p:txBody>
      </p:sp>
      <p:sp>
        <p:nvSpPr>
          <p:cNvPr id="1225730" name="Rectangle 2"/>
          <p:cNvSpPr>
            <a:spLocks noGrp="1" noRot="1" noChangeAspect="1" noChangeArrowheads="1" noTextEdit="1"/>
          </p:cNvSpPr>
          <p:nvPr>
            <p:ph type="sldImg"/>
          </p:nvPr>
        </p:nvSpPr>
        <p:spPr>
          <a:ln/>
        </p:spPr>
      </p:sp>
      <p:sp>
        <p:nvSpPr>
          <p:cNvPr id="122573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A5802F-E1E8-4853-B43F-7F4051C751A1}" type="slidenum">
              <a:rPr lang="fa-IR"/>
              <a:pPr/>
              <a:t>20</a:t>
            </a:fld>
            <a:endParaRPr lang="en-US"/>
          </a:p>
        </p:txBody>
      </p:sp>
      <p:sp>
        <p:nvSpPr>
          <p:cNvPr id="1226754" name="Rectangle 2"/>
          <p:cNvSpPr>
            <a:spLocks noGrp="1" noRot="1" noChangeAspect="1" noChangeArrowheads="1" noTextEdit="1"/>
          </p:cNvSpPr>
          <p:nvPr>
            <p:ph type="sldImg"/>
          </p:nvPr>
        </p:nvSpPr>
        <p:spPr>
          <a:ln/>
        </p:spPr>
      </p:sp>
      <p:sp>
        <p:nvSpPr>
          <p:cNvPr id="122675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BA7C4F-4A7B-4247-B2F8-7EA26F2EFCDA}" type="slidenum">
              <a:rPr lang="fa-IR"/>
              <a:pPr/>
              <a:t>3</a:t>
            </a:fld>
            <a:endParaRPr lang="en-US"/>
          </a:p>
        </p:txBody>
      </p:sp>
      <p:sp>
        <p:nvSpPr>
          <p:cNvPr id="733186" name="Rectangle 2"/>
          <p:cNvSpPr>
            <a:spLocks noGrp="1" noRot="1" noChangeAspect="1" noChangeArrowheads="1" noTextEdit="1"/>
          </p:cNvSpPr>
          <p:nvPr>
            <p:ph type="sldImg"/>
          </p:nvPr>
        </p:nvSpPr>
        <p:spPr>
          <a:ln/>
        </p:spPr>
      </p:sp>
      <p:sp>
        <p:nvSpPr>
          <p:cNvPr id="73318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6B4A5D-1BA4-42A9-B217-807DE214ACE7}" type="slidenum">
              <a:rPr lang="fa-IR"/>
              <a:pPr/>
              <a:t>21</a:t>
            </a:fld>
            <a:endParaRPr lang="en-US"/>
          </a:p>
        </p:txBody>
      </p:sp>
      <p:sp>
        <p:nvSpPr>
          <p:cNvPr id="1229826" name="Rectangle 2"/>
          <p:cNvSpPr>
            <a:spLocks noGrp="1" noRot="1" noChangeAspect="1" noChangeArrowheads="1" noTextEdit="1"/>
          </p:cNvSpPr>
          <p:nvPr>
            <p:ph type="sldImg"/>
          </p:nvPr>
        </p:nvSpPr>
        <p:spPr>
          <a:ln/>
        </p:spPr>
      </p:sp>
      <p:sp>
        <p:nvSpPr>
          <p:cNvPr id="122982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592D1D-F669-46FC-9D8B-DA028FD9BF09}" type="slidenum">
              <a:rPr lang="fa-IR"/>
              <a:pPr/>
              <a:t>22</a:t>
            </a:fld>
            <a:endParaRPr lang="en-US"/>
          </a:p>
        </p:txBody>
      </p:sp>
      <p:sp>
        <p:nvSpPr>
          <p:cNvPr id="1230850" name="Rectangle 2"/>
          <p:cNvSpPr>
            <a:spLocks noGrp="1" noRot="1" noChangeAspect="1" noChangeArrowheads="1" noTextEdit="1"/>
          </p:cNvSpPr>
          <p:nvPr>
            <p:ph type="sldImg"/>
          </p:nvPr>
        </p:nvSpPr>
        <p:spPr>
          <a:ln/>
        </p:spPr>
      </p:sp>
      <p:sp>
        <p:nvSpPr>
          <p:cNvPr id="123085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078AB3-A080-4268-A6F5-515584D412E7}" type="slidenum">
              <a:rPr lang="fa-IR"/>
              <a:pPr/>
              <a:t>23</a:t>
            </a:fld>
            <a:endParaRPr lang="en-US"/>
          </a:p>
        </p:txBody>
      </p:sp>
      <p:sp>
        <p:nvSpPr>
          <p:cNvPr id="1232898" name="Rectangle 2"/>
          <p:cNvSpPr>
            <a:spLocks noGrp="1" noRot="1" noChangeAspect="1" noChangeArrowheads="1" noTextEdit="1"/>
          </p:cNvSpPr>
          <p:nvPr>
            <p:ph type="sldImg"/>
          </p:nvPr>
        </p:nvSpPr>
        <p:spPr>
          <a:ln/>
        </p:spPr>
      </p:sp>
      <p:sp>
        <p:nvSpPr>
          <p:cNvPr id="123289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C26109-97CF-4976-BADA-833D5165ABBA}" type="slidenum">
              <a:rPr lang="fa-IR"/>
              <a:pPr/>
              <a:t>24</a:t>
            </a:fld>
            <a:endParaRPr lang="en-US"/>
          </a:p>
        </p:txBody>
      </p:sp>
      <p:sp>
        <p:nvSpPr>
          <p:cNvPr id="1234946" name="Rectangle 2"/>
          <p:cNvSpPr>
            <a:spLocks noGrp="1" noRot="1" noChangeAspect="1" noChangeArrowheads="1" noTextEdit="1"/>
          </p:cNvSpPr>
          <p:nvPr>
            <p:ph type="sldImg"/>
          </p:nvPr>
        </p:nvSpPr>
        <p:spPr>
          <a:ln/>
        </p:spPr>
      </p:sp>
      <p:sp>
        <p:nvSpPr>
          <p:cNvPr id="123494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BC494B-EB7C-47DB-B4A0-B6B5C0C52241}" type="slidenum">
              <a:rPr lang="fa-IR"/>
              <a:pPr/>
              <a:t>25</a:t>
            </a:fld>
            <a:endParaRPr lang="en-US"/>
          </a:p>
        </p:txBody>
      </p:sp>
      <p:sp>
        <p:nvSpPr>
          <p:cNvPr id="1238018" name="Rectangle 2"/>
          <p:cNvSpPr>
            <a:spLocks noGrp="1" noRot="1" noChangeAspect="1" noChangeArrowheads="1" noTextEdit="1"/>
          </p:cNvSpPr>
          <p:nvPr>
            <p:ph type="sldImg"/>
          </p:nvPr>
        </p:nvSpPr>
        <p:spPr>
          <a:ln/>
        </p:spPr>
      </p:sp>
      <p:sp>
        <p:nvSpPr>
          <p:cNvPr id="123801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3B6CCB-C025-46DD-85AD-27FEC8A6F772}" type="slidenum">
              <a:rPr lang="fa-IR"/>
              <a:pPr/>
              <a:t>26</a:t>
            </a:fld>
            <a:endParaRPr lang="en-US"/>
          </a:p>
        </p:txBody>
      </p:sp>
      <p:sp>
        <p:nvSpPr>
          <p:cNvPr id="1239042" name="Rectangle 2"/>
          <p:cNvSpPr>
            <a:spLocks noGrp="1" noRot="1" noChangeAspect="1" noChangeArrowheads="1" noTextEdit="1"/>
          </p:cNvSpPr>
          <p:nvPr>
            <p:ph type="sldImg"/>
          </p:nvPr>
        </p:nvSpPr>
        <p:spPr>
          <a:ln/>
        </p:spPr>
      </p:sp>
      <p:sp>
        <p:nvSpPr>
          <p:cNvPr id="123904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A0DC94-FA68-4337-B8B0-4CD41F17A45C}" type="slidenum">
              <a:rPr lang="fa-IR"/>
              <a:pPr/>
              <a:t>27</a:t>
            </a:fld>
            <a:endParaRPr lang="en-US"/>
          </a:p>
        </p:txBody>
      </p:sp>
      <p:sp>
        <p:nvSpPr>
          <p:cNvPr id="1243138" name="Rectangle 2"/>
          <p:cNvSpPr>
            <a:spLocks noGrp="1" noRot="1" noChangeAspect="1" noChangeArrowheads="1" noTextEdit="1"/>
          </p:cNvSpPr>
          <p:nvPr>
            <p:ph type="sldImg"/>
          </p:nvPr>
        </p:nvSpPr>
        <p:spPr>
          <a:ln/>
        </p:spPr>
      </p:sp>
      <p:sp>
        <p:nvSpPr>
          <p:cNvPr id="124313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35FEB6-89D5-48E8-9A1E-9D0F77F3457E}" type="slidenum">
              <a:rPr lang="fa-IR"/>
              <a:pPr/>
              <a:t>28</a:t>
            </a:fld>
            <a:endParaRPr lang="en-US"/>
          </a:p>
        </p:txBody>
      </p:sp>
      <p:sp>
        <p:nvSpPr>
          <p:cNvPr id="1244162" name="Rectangle 2"/>
          <p:cNvSpPr>
            <a:spLocks noGrp="1" noRot="1" noChangeAspect="1" noChangeArrowheads="1" noTextEdit="1"/>
          </p:cNvSpPr>
          <p:nvPr>
            <p:ph type="sldImg"/>
          </p:nvPr>
        </p:nvSpPr>
        <p:spPr>
          <a:ln/>
        </p:spPr>
      </p:sp>
      <p:sp>
        <p:nvSpPr>
          <p:cNvPr id="124416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38E80-86E7-41D7-9336-8488C23DA9F2}" type="slidenum">
              <a:rPr lang="fa-IR"/>
              <a:pPr/>
              <a:t>29</a:t>
            </a:fld>
            <a:endParaRPr lang="en-US"/>
          </a:p>
        </p:txBody>
      </p:sp>
      <p:sp>
        <p:nvSpPr>
          <p:cNvPr id="1245186" name="Rectangle 2"/>
          <p:cNvSpPr>
            <a:spLocks noGrp="1" noRot="1" noChangeAspect="1" noChangeArrowheads="1" noTextEdit="1"/>
          </p:cNvSpPr>
          <p:nvPr>
            <p:ph type="sldImg"/>
          </p:nvPr>
        </p:nvSpPr>
        <p:spPr>
          <a:ln/>
        </p:spPr>
      </p:sp>
      <p:sp>
        <p:nvSpPr>
          <p:cNvPr id="124518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DD7EDB-ACBB-4503-9BE1-DF7D49E55221}" type="slidenum">
              <a:rPr lang="fa-IR"/>
              <a:pPr/>
              <a:t>30</a:t>
            </a:fld>
            <a:endParaRPr lang="en-US"/>
          </a:p>
        </p:txBody>
      </p:sp>
      <p:sp>
        <p:nvSpPr>
          <p:cNvPr id="1247234" name="Rectangle 2"/>
          <p:cNvSpPr>
            <a:spLocks noGrp="1" noRot="1" noChangeAspect="1" noChangeArrowheads="1" noTextEdit="1"/>
          </p:cNvSpPr>
          <p:nvPr>
            <p:ph type="sldImg"/>
          </p:nvPr>
        </p:nvSpPr>
        <p:spPr>
          <a:ln/>
        </p:spPr>
      </p:sp>
      <p:sp>
        <p:nvSpPr>
          <p:cNvPr id="12472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6170FD-3324-4D85-99D1-879234FE5DD4}" type="slidenum">
              <a:rPr lang="fa-IR"/>
              <a:pPr/>
              <a:t>4</a:t>
            </a:fld>
            <a:endParaRPr lang="en-US"/>
          </a:p>
        </p:txBody>
      </p:sp>
      <p:sp>
        <p:nvSpPr>
          <p:cNvPr id="731138" name="Rectangle 2"/>
          <p:cNvSpPr>
            <a:spLocks noGrp="1" noRot="1" noChangeAspect="1" noChangeArrowheads="1" noTextEdit="1"/>
          </p:cNvSpPr>
          <p:nvPr>
            <p:ph type="sldImg"/>
          </p:nvPr>
        </p:nvSpPr>
        <p:spPr>
          <a:ln/>
        </p:spPr>
      </p:sp>
      <p:sp>
        <p:nvSpPr>
          <p:cNvPr id="73113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F3B7F8-FA2E-4F9D-8BB7-6142C3168CB1}" type="slidenum">
              <a:rPr lang="fa-IR"/>
              <a:pPr/>
              <a:t>31</a:t>
            </a:fld>
            <a:endParaRPr lang="en-US"/>
          </a:p>
        </p:txBody>
      </p:sp>
      <p:sp>
        <p:nvSpPr>
          <p:cNvPr id="1249282" name="Rectangle 2"/>
          <p:cNvSpPr>
            <a:spLocks noGrp="1" noRot="1" noChangeAspect="1" noChangeArrowheads="1" noTextEdit="1"/>
          </p:cNvSpPr>
          <p:nvPr>
            <p:ph type="sldImg"/>
          </p:nvPr>
        </p:nvSpPr>
        <p:spPr>
          <a:ln/>
        </p:spPr>
      </p:sp>
      <p:sp>
        <p:nvSpPr>
          <p:cNvPr id="124928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8C1286-FE2F-423A-9144-3E75F9C9DF64}" type="slidenum">
              <a:rPr lang="fa-IR"/>
              <a:pPr/>
              <a:t>32</a:t>
            </a:fld>
            <a:endParaRPr lang="en-US"/>
          </a:p>
        </p:txBody>
      </p:sp>
      <p:sp>
        <p:nvSpPr>
          <p:cNvPr id="1252354" name="Rectangle 2"/>
          <p:cNvSpPr>
            <a:spLocks noGrp="1" noRot="1" noChangeAspect="1" noChangeArrowheads="1" noTextEdit="1"/>
          </p:cNvSpPr>
          <p:nvPr>
            <p:ph type="sldImg"/>
          </p:nvPr>
        </p:nvSpPr>
        <p:spPr>
          <a:ln/>
        </p:spPr>
      </p:sp>
      <p:sp>
        <p:nvSpPr>
          <p:cNvPr id="125235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2997C5-5183-4FC6-A6D2-570AFC3ED73B}" type="slidenum">
              <a:rPr lang="fa-IR"/>
              <a:pPr/>
              <a:t>33</a:t>
            </a:fld>
            <a:endParaRPr lang="en-US"/>
          </a:p>
        </p:txBody>
      </p:sp>
      <p:sp>
        <p:nvSpPr>
          <p:cNvPr id="1253378" name="Rectangle 2"/>
          <p:cNvSpPr>
            <a:spLocks noGrp="1" noRot="1" noChangeAspect="1" noChangeArrowheads="1" noTextEdit="1"/>
          </p:cNvSpPr>
          <p:nvPr>
            <p:ph type="sldImg"/>
          </p:nvPr>
        </p:nvSpPr>
        <p:spPr>
          <a:ln/>
        </p:spPr>
      </p:sp>
      <p:sp>
        <p:nvSpPr>
          <p:cNvPr id="125337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63D915-E50D-4778-9BFA-F462CD9201E2}" type="slidenum">
              <a:rPr lang="fa-IR"/>
              <a:pPr/>
              <a:t>34</a:t>
            </a:fld>
            <a:endParaRPr lang="en-US"/>
          </a:p>
        </p:txBody>
      </p:sp>
      <p:sp>
        <p:nvSpPr>
          <p:cNvPr id="1255426" name="Rectangle 2"/>
          <p:cNvSpPr>
            <a:spLocks noGrp="1" noRot="1" noChangeAspect="1" noChangeArrowheads="1" noTextEdit="1"/>
          </p:cNvSpPr>
          <p:nvPr>
            <p:ph type="sldImg"/>
          </p:nvPr>
        </p:nvSpPr>
        <p:spPr>
          <a:ln/>
        </p:spPr>
      </p:sp>
      <p:sp>
        <p:nvSpPr>
          <p:cNvPr id="125542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FEB31C-B2D6-4A30-89BC-DB6241670FB7}" type="slidenum">
              <a:rPr lang="fa-IR"/>
              <a:pPr/>
              <a:t>35</a:t>
            </a:fld>
            <a:endParaRPr lang="en-US"/>
          </a:p>
        </p:txBody>
      </p:sp>
      <p:sp>
        <p:nvSpPr>
          <p:cNvPr id="1259522" name="Rectangle 2"/>
          <p:cNvSpPr>
            <a:spLocks noGrp="1" noRot="1" noChangeAspect="1" noChangeArrowheads="1" noTextEdit="1"/>
          </p:cNvSpPr>
          <p:nvPr>
            <p:ph type="sldImg"/>
          </p:nvPr>
        </p:nvSpPr>
        <p:spPr>
          <a:ln/>
        </p:spPr>
      </p:sp>
      <p:sp>
        <p:nvSpPr>
          <p:cNvPr id="125952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FB645-003D-4C6D-B915-BE7434E02E15}" type="slidenum">
              <a:rPr lang="fa-IR"/>
              <a:pPr/>
              <a:t>36</a:t>
            </a:fld>
            <a:endParaRPr lang="en-US"/>
          </a:p>
        </p:txBody>
      </p:sp>
      <p:sp>
        <p:nvSpPr>
          <p:cNvPr id="1260546" name="Rectangle 2"/>
          <p:cNvSpPr>
            <a:spLocks noGrp="1" noRot="1" noChangeAspect="1" noChangeArrowheads="1" noTextEdit="1"/>
          </p:cNvSpPr>
          <p:nvPr>
            <p:ph type="sldImg"/>
          </p:nvPr>
        </p:nvSpPr>
        <p:spPr>
          <a:ln/>
        </p:spPr>
      </p:sp>
      <p:sp>
        <p:nvSpPr>
          <p:cNvPr id="126054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ECA940-6A3F-4F10-8A20-ACBD9D3EC634}" type="slidenum">
              <a:rPr lang="fa-IR"/>
              <a:pPr/>
              <a:t>37</a:t>
            </a:fld>
            <a:endParaRPr lang="en-US"/>
          </a:p>
        </p:txBody>
      </p:sp>
      <p:sp>
        <p:nvSpPr>
          <p:cNvPr id="1261570" name="Rectangle 2"/>
          <p:cNvSpPr>
            <a:spLocks noGrp="1" noRot="1" noChangeAspect="1" noChangeArrowheads="1" noTextEdit="1"/>
          </p:cNvSpPr>
          <p:nvPr>
            <p:ph type="sldImg"/>
          </p:nvPr>
        </p:nvSpPr>
        <p:spPr>
          <a:ln/>
        </p:spPr>
      </p:sp>
      <p:sp>
        <p:nvSpPr>
          <p:cNvPr id="126157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FEC045-1C44-4CC6-B808-883099A3AA3E}" type="slidenum">
              <a:rPr lang="fa-IR"/>
              <a:pPr/>
              <a:t>38</a:t>
            </a:fld>
            <a:endParaRPr lang="en-US"/>
          </a:p>
        </p:txBody>
      </p:sp>
      <p:sp>
        <p:nvSpPr>
          <p:cNvPr id="1263618" name="Rectangle 2"/>
          <p:cNvSpPr>
            <a:spLocks noGrp="1" noRot="1" noChangeAspect="1" noChangeArrowheads="1" noTextEdit="1"/>
          </p:cNvSpPr>
          <p:nvPr>
            <p:ph type="sldImg"/>
          </p:nvPr>
        </p:nvSpPr>
        <p:spPr>
          <a:ln/>
        </p:spPr>
      </p:sp>
      <p:sp>
        <p:nvSpPr>
          <p:cNvPr id="126361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1369DF-8F6C-44DC-85FF-A22713238CB4}" type="slidenum">
              <a:rPr lang="fa-IR"/>
              <a:pPr/>
              <a:t>39</a:t>
            </a:fld>
            <a:endParaRPr lang="en-US"/>
          </a:p>
        </p:txBody>
      </p:sp>
      <p:sp>
        <p:nvSpPr>
          <p:cNvPr id="1265666" name="Rectangle 2"/>
          <p:cNvSpPr>
            <a:spLocks noGrp="1" noRot="1" noChangeAspect="1" noChangeArrowheads="1" noTextEdit="1"/>
          </p:cNvSpPr>
          <p:nvPr>
            <p:ph type="sldImg"/>
          </p:nvPr>
        </p:nvSpPr>
        <p:spPr>
          <a:ln/>
        </p:spPr>
      </p:sp>
      <p:sp>
        <p:nvSpPr>
          <p:cNvPr id="126566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4F0DA9-B6E5-4989-A2A6-5DE2C3AFF60C}" type="slidenum">
              <a:rPr lang="fa-IR"/>
              <a:pPr/>
              <a:t>40</a:t>
            </a:fld>
            <a:endParaRPr lang="en-US"/>
          </a:p>
        </p:txBody>
      </p:sp>
      <p:sp>
        <p:nvSpPr>
          <p:cNvPr id="1269762" name="Rectangle 2"/>
          <p:cNvSpPr>
            <a:spLocks noGrp="1" noRot="1" noChangeAspect="1" noChangeArrowheads="1" noTextEdit="1"/>
          </p:cNvSpPr>
          <p:nvPr>
            <p:ph type="sldImg"/>
          </p:nvPr>
        </p:nvSpPr>
        <p:spPr>
          <a:ln/>
        </p:spPr>
      </p:sp>
      <p:sp>
        <p:nvSpPr>
          <p:cNvPr id="126976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4C4D76-1015-4FF7-80DD-FAE8126EC94D}" type="slidenum">
              <a:rPr lang="fa-IR"/>
              <a:pPr/>
              <a:t>5</a:t>
            </a:fld>
            <a:endParaRPr lang="en-US"/>
          </a:p>
        </p:txBody>
      </p:sp>
      <p:sp>
        <p:nvSpPr>
          <p:cNvPr id="729090" name="Rectangle 2"/>
          <p:cNvSpPr>
            <a:spLocks noGrp="1" noRot="1" noChangeAspect="1" noChangeArrowheads="1" noTextEdit="1"/>
          </p:cNvSpPr>
          <p:nvPr>
            <p:ph type="sldImg"/>
          </p:nvPr>
        </p:nvSpPr>
        <p:spPr>
          <a:ln/>
        </p:spPr>
      </p:sp>
      <p:sp>
        <p:nvSpPr>
          <p:cNvPr id="72909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780AB3-8431-434B-92E5-E1BCF900F0BF}" type="slidenum">
              <a:rPr lang="fa-IR"/>
              <a:pPr/>
              <a:t>41</a:t>
            </a:fld>
            <a:endParaRPr lang="en-US"/>
          </a:p>
        </p:txBody>
      </p:sp>
      <p:sp>
        <p:nvSpPr>
          <p:cNvPr id="1270786" name="Rectangle 2"/>
          <p:cNvSpPr>
            <a:spLocks noGrp="1" noRot="1" noChangeAspect="1" noChangeArrowheads="1" noTextEdit="1"/>
          </p:cNvSpPr>
          <p:nvPr>
            <p:ph type="sldImg"/>
          </p:nvPr>
        </p:nvSpPr>
        <p:spPr>
          <a:ln/>
        </p:spPr>
      </p:sp>
      <p:sp>
        <p:nvSpPr>
          <p:cNvPr id="127078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F80FAC-A356-4BBA-B6B5-05E8F5BABDA7}" type="slidenum">
              <a:rPr lang="fa-IR"/>
              <a:pPr/>
              <a:t>42</a:t>
            </a:fld>
            <a:endParaRPr lang="en-US"/>
          </a:p>
        </p:txBody>
      </p:sp>
      <p:sp>
        <p:nvSpPr>
          <p:cNvPr id="1271810" name="Rectangle 2"/>
          <p:cNvSpPr>
            <a:spLocks noGrp="1" noRot="1" noChangeAspect="1" noChangeArrowheads="1" noTextEdit="1"/>
          </p:cNvSpPr>
          <p:nvPr>
            <p:ph type="sldImg"/>
          </p:nvPr>
        </p:nvSpPr>
        <p:spPr>
          <a:ln/>
        </p:spPr>
      </p:sp>
      <p:sp>
        <p:nvSpPr>
          <p:cNvPr id="127181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D98EFC-B85E-4A35-8019-4FE4C2727F1B}" type="slidenum">
              <a:rPr lang="fa-IR"/>
              <a:pPr/>
              <a:t>43</a:t>
            </a:fld>
            <a:endParaRPr lang="en-US"/>
          </a:p>
        </p:txBody>
      </p:sp>
      <p:sp>
        <p:nvSpPr>
          <p:cNvPr id="1274882" name="Rectangle 2"/>
          <p:cNvSpPr>
            <a:spLocks noGrp="1" noRot="1" noChangeAspect="1" noChangeArrowheads="1" noTextEdit="1"/>
          </p:cNvSpPr>
          <p:nvPr>
            <p:ph type="sldImg"/>
          </p:nvPr>
        </p:nvSpPr>
        <p:spPr>
          <a:ln/>
        </p:spPr>
      </p:sp>
      <p:sp>
        <p:nvSpPr>
          <p:cNvPr id="127488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913C91-863E-4740-92F9-158F0F142BFC}" type="slidenum">
              <a:rPr lang="fa-IR"/>
              <a:pPr/>
              <a:t>44</a:t>
            </a:fld>
            <a:endParaRPr lang="en-US"/>
          </a:p>
        </p:txBody>
      </p:sp>
      <p:sp>
        <p:nvSpPr>
          <p:cNvPr id="1275906" name="Rectangle 2"/>
          <p:cNvSpPr>
            <a:spLocks noGrp="1" noRot="1" noChangeAspect="1" noChangeArrowheads="1" noTextEdit="1"/>
          </p:cNvSpPr>
          <p:nvPr>
            <p:ph type="sldImg"/>
          </p:nvPr>
        </p:nvSpPr>
        <p:spPr>
          <a:ln/>
        </p:spPr>
      </p:sp>
      <p:sp>
        <p:nvSpPr>
          <p:cNvPr id="127590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D98EFC-B85E-4A35-8019-4FE4C2727F1B}" type="slidenum">
              <a:rPr lang="fa-IR"/>
              <a:pPr/>
              <a:t>45</a:t>
            </a:fld>
            <a:endParaRPr lang="en-US"/>
          </a:p>
        </p:txBody>
      </p:sp>
      <p:sp>
        <p:nvSpPr>
          <p:cNvPr id="1274882" name="Rectangle 2"/>
          <p:cNvSpPr>
            <a:spLocks noGrp="1" noRot="1" noChangeAspect="1" noChangeArrowheads="1" noTextEdit="1"/>
          </p:cNvSpPr>
          <p:nvPr>
            <p:ph type="sldImg"/>
          </p:nvPr>
        </p:nvSpPr>
        <p:spPr>
          <a:ln/>
        </p:spPr>
      </p:sp>
      <p:sp>
        <p:nvSpPr>
          <p:cNvPr id="127488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913C91-863E-4740-92F9-158F0F142BFC}" type="slidenum">
              <a:rPr lang="fa-IR"/>
              <a:pPr/>
              <a:t>46</a:t>
            </a:fld>
            <a:endParaRPr lang="en-US"/>
          </a:p>
        </p:txBody>
      </p:sp>
      <p:sp>
        <p:nvSpPr>
          <p:cNvPr id="1275906" name="Rectangle 2"/>
          <p:cNvSpPr>
            <a:spLocks noGrp="1" noRot="1" noChangeAspect="1" noChangeArrowheads="1" noTextEdit="1"/>
          </p:cNvSpPr>
          <p:nvPr>
            <p:ph type="sldImg"/>
          </p:nvPr>
        </p:nvSpPr>
        <p:spPr>
          <a:ln/>
        </p:spPr>
      </p:sp>
      <p:sp>
        <p:nvSpPr>
          <p:cNvPr id="127590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FCD459-9DDB-4BE0-BF5E-71037F8CAABD}" type="slidenum">
              <a:rPr lang="fa-IR"/>
              <a:pPr/>
              <a:t>47</a:t>
            </a:fld>
            <a:endParaRPr lang="en-US"/>
          </a:p>
        </p:txBody>
      </p:sp>
      <p:sp>
        <p:nvSpPr>
          <p:cNvPr id="1278978" name="Rectangle 2"/>
          <p:cNvSpPr>
            <a:spLocks noGrp="1" noRot="1" noChangeAspect="1" noChangeArrowheads="1" noTextEdit="1"/>
          </p:cNvSpPr>
          <p:nvPr>
            <p:ph type="sldImg"/>
          </p:nvPr>
        </p:nvSpPr>
        <p:spPr>
          <a:ln/>
        </p:spPr>
      </p:sp>
      <p:sp>
        <p:nvSpPr>
          <p:cNvPr id="127897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E6C8F-8BB7-4ED2-B3AC-FF8235510DAE}" type="slidenum">
              <a:rPr lang="fa-IR"/>
              <a:pPr/>
              <a:t>48</a:t>
            </a:fld>
            <a:endParaRPr lang="en-US"/>
          </a:p>
        </p:txBody>
      </p:sp>
      <p:sp>
        <p:nvSpPr>
          <p:cNvPr id="1280002" name="Rectangle 2"/>
          <p:cNvSpPr>
            <a:spLocks noGrp="1" noRot="1" noChangeAspect="1" noChangeArrowheads="1" noTextEdit="1"/>
          </p:cNvSpPr>
          <p:nvPr>
            <p:ph type="sldImg"/>
          </p:nvPr>
        </p:nvSpPr>
        <p:spPr>
          <a:ln/>
        </p:spPr>
      </p:sp>
      <p:sp>
        <p:nvSpPr>
          <p:cNvPr id="128000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79CDAA-C444-46DE-9005-9108CAE42298}" type="slidenum">
              <a:rPr lang="fa-IR"/>
              <a:pPr/>
              <a:t>49</a:t>
            </a:fld>
            <a:endParaRPr lang="en-US"/>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67ECA7-4A50-4991-8B30-A2F69D99A1A7}" type="slidenum">
              <a:rPr lang="fa-IR"/>
              <a:pPr/>
              <a:t>50</a:t>
            </a:fld>
            <a:endParaRPr lang="en-US"/>
          </a:p>
        </p:txBody>
      </p:sp>
      <p:sp>
        <p:nvSpPr>
          <p:cNvPr id="1284098" name="Rectangle 2"/>
          <p:cNvSpPr>
            <a:spLocks noGrp="1" noRot="1" noChangeAspect="1" noChangeArrowheads="1" noTextEdit="1"/>
          </p:cNvSpPr>
          <p:nvPr>
            <p:ph type="sldImg"/>
          </p:nvPr>
        </p:nvSpPr>
        <p:spPr>
          <a:ln/>
        </p:spPr>
      </p:sp>
      <p:sp>
        <p:nvSpPr>
          <p:cNvPr id="128409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F98B8A-599A-48FC-B89B-EA07617798A4}" type="slidenum">
              <a:rPr lang="fa-IR"/>
              <a:pPr/>
              <a:t>6</a:t>
            </a:fld>
            <a:endParaRPr lang="en-US"/>
          </a:p>
        </p:txBody>
      </p:sp>
      <p:sp>
        <p:nvSpPr>
          <p:cNvPr id="727042" name="Rectangle 2"/>
          <p:cNvSpPr>
            <a:spLocks noGrp="1" noRot="1" noChangeAspect="1" noChangeArrowheads="1" noTextEdit="1"/>
          </p:cNvSpPr>
          <p:nvPr>
            <p:ph type="sldImg"/>
          </p:nvPr>
        </p:nvSpPr>
        <p:spPr>
          <a:ln/>
        </p:spPr>
      </p:sp>
      <p:sp>
        <p:nvSpPr>
          <p:cNvPr id="72704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0232E-F786-45AD-83B7-95D192C4FA00}" type="slidenum">
              <a:rPr lang="fa-IR"/>
              <a:pPr/>
              <a:t>51</a:t>
            </a:fld>
            <a:endParaRPr lang="en-US"/>
          </a:p>
        </p:txBody>
      </p:sp>
      <p:sp>
        <p:nvSpPr>
          <p:cNvPr id="1286146" name="Rectangle 2"/>
          <p:cNvSpPr>
            <a:spLocks noGrp="1" noRot="1" noChangeAspect="1" noChangeArrowheads="1" noTextEdit="1"/>
          </p:cNvSpPr>
          <p:nvPr>
            <p:ph type="sldImg"/>
          </p:nvPr>
        </p:nvSpPr>
        <p:spPr>
          <a:ln/>
        </p:spPr>
      </p:sp>
      <p:sp>
        <p:nvSpPr>
          <p:cNvPr id="128614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E573F2-82BF-4C6E-88DF-C0F0888743CC}" type="slidenum">
              <a:rPr lang="fa-IR"/>
              <a:pPr/>
              <a:t>52</a:t>
            </a:fld>
            <a:endParaRPr lang="en-US"/>
          </a:p>
        </p:txBody>
      </p:sp>
      <p:sp>
        <p:nvSpPr>
          <p:cNvPr id="1288194" name="Rectangle 2"/>
          <p:cNvSpPr>
            <a:spLocks noGrp="1" noRot="1" noChangeAspect="1" noChangeArrowheads="1" noTextEdit="1"/>
          </p:cNvSpPr>
          <p:nvPr>
            <p:ph type="sldImg"/>
          </p:nvPr>
        </p:nvSpPr>
        <p:spPr>
          <a:ln/>
        </p:spPr>
      </p:sp>
      <p:sp>
        <p:nvSpPr>
          <p:cNvPr id="128819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73C8D2-3A35-4CA6-BA20-003EA1837F9B}" type="slidenum">
              <a:rPr lang="fa-IR"/>
              <a:pPr/>
              <a:t>53</a:t>
            </a:fld>
            <a:endParaRPr lang="en-US"/>
          </a:p>
        </p:txBody>
      </p:sp>
      <p:sp>
        <p:nvSpPr>
          <p:cNvPr id="1290242" name="Rectangle 2"/>
          <p:cNvSpPr>
            <a:spLocks noGrp="1" noRot="1" noChangeAspect="1" noChangeArrowheads="1" noTextEdit="1"/>
          </p:cNvSpPr>
          <p:nvPr>
            <p:ph type="sldImg"/>
          </p:nvPr>
        </p:nvSpPr>
        <p:spPr>
          <a:ln/>
        </p:spPr>
      </p:sp>
      <p:sp>
        <p:nvSpPr>
          <p:cNvPr id="1290243"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6331EF-2921-49A1-97C3-2CB0FD68B42A}" type="slidenum">
              <a:rPr lang="fa-IR"/>
              <a:pPr/>
              <a:t>54</a:t>
            </a:fld>
            <a:endParaRPr lang="en-US"/>
          </a:p>
        </p:txBody>
      </p:sp>
      <p:sp>
        <p:nvSpPr>
          <p:cNvPr id="1293314" name="Rectangle 2"/>
          <p:cNvSpPr>
            <a:spLocks noGrp="1" noRot="1" noChangeAspect="1" noChangeArrowheads="1" noTextEdit="1"/>
          </p:cNvSpPr>
          <p:nvPr>
            <p:ph type="sldImg"/>
          </p:nvPr>
        </p:nvSpPr>
        <p:spPr>
          <a:ln/>
        </p:spPr>
      </p:sp>
      <p:sp>
        <p:nvSpPr>
          <p:cNvPr id="129331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508610-00DA-4B5E-B505-D23E4CDC58A0}" type="slidenum">
              <a:rPr lang="fa-IR"/>
              <a:pPr/>
              <a:t>55</a:t>
            </a:fld>
            <a:endParaRPr lang="en-US"/>
          </a:p>
        </p:txBody>
      </p:sp>
      <p:sp>
        <p:nvSpPr>
          <p:cNvPr id="1294338" name="Rectangle 2"/>
          <p:cNvSpPr>
            <a:spLocks noGrp="1" noRot="1" noChangeAspect="1" noChangeArrowheads="1" noTextEdit="1"/>
          </p:cNvSpPr>
          <p:nvPr>
            <p:ph type="sldImg"/>
          </p:nvPr>
        </p:nvSpPr>
        <p:spPr>
          <a:ln/>
        </p:spPr>
      </p:sp>
      <p:sp>
        <p:nvSpPr>
          <p:cNvPr id="129433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FE26A3-DF87-4C5B-B3B0-DA8E1528BFCB}" type="slidenum">
              <a:rPr lang="fa-IR"/>
              <a:pPr/>
              <a:t>56</a:t>
            </a:fld>
            <a:endParaRPr lang="en-US"/>
          </a:p>
        </p:txBody>
      </p:sp>
      <p:sp>
        <p:nvSpPr>
          <p:cNvPr id="1297410" name="Rectangle 2"/>
          <p:cNvSpPr>
            <a:spLocks noGrp="1" noRot="1" noChangeAspect="1" noChangeArrowheads="1" noTextEdit="1"/>
          </p:cNvSpPr>
          <p:nvPr>
            <p:ph type="sldImg"/>
          </p:nvPr>
        </p:nvSpPr>
        <p:spPr>
          <a:ln/>
        </p:spPr>
      </p:sp>
      <p:sp>
        <p:nvSpPr>
          <p:cNvPr id="129741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9CC40-2ABB-4251-BD57-E7F2CFAAB739}" type="slidenum">
              <a:rPr lang="fa-IR"/>
              <a:pPr/>
              <a:t>57</a:t>
            </a:fld>
            <a:endParaRPr lang="en-US"/>
          </a:p>
        </p:txBody>
      </p:sp>
      <p:sp>
        <p:nvSpPr>
          <p:cNvPr id="1298434" name="Rectangle 2"/>
          <p:cNvSpPr>
            <a:spLocks noGrp="1" noRot="1" noChangeAspect="1" noChangeArrowheads="1" noTextEdit="1"/>
          </p:cNvSpPr>
          <p:nvPr>
            <p:ph type="sldImg"/>
          </p:nvPr>
        </p:nvSpPr>
        <p:spPr>
          <a:ln/>
        </p:spPr>
      </p:sp>
      <p:sp>
        <p:nvSpPr>
          <p:cNvPr id="129843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9ABBA2-7AD4-4568-BF2B-85409C8B4F8C}" type="slidenum">
              <a:rPr lang="fa-IR"/>
              <a:pPr/>
              <a:t>58</a:t>
            </a:fld>
            <a:endParaRPr lang="en-US"/>
          </a:p>
        </p:txBody>
      </p:sp>
      <p:sp>
        <p:nvSpPr>
          <p:cNvPr id="1301506" name="Rectangle 2"/>
          <p:cNvSpPr>
            <a:spLocks noGrp="1" noRot="1" noChangeAspect="1" noChangeArrowheads="1" noTextEdit="1"/>
          </p:cNvSpPr>
          <p:nvPr>
            <p:ph type="sldImg"/>
          </p:nvPr>
        </p:nvSpPr>
        <p:spPr>
          <a:ln/>
        </p:spPr>
      </p:sp>
      <p:sp>
        <p:nvSpPr>
          <p:cNvPr id="130150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CB7F7F-5626-470D-BB9E-DFCDE0B57BC1}" type="slidenum">
              <a:rPr lang="fa-IR"/>
              <a:pPr/>
              <a:t>59</a:t>
            </a:fld>
            <a:endParaRPr lang="en-US"/>
          </a:p>
        </p:txBody>
      </p:sp>
      <p:sp>
        <p:nvSpPr>
          <p:cNvPr id="1302530" name="Rectangle 2"/>
          <p:cNvSpPr>
            <a:spLocks noGrp="1" noRot="1" noChangeAspect="1" noChangeArrowheads="1" noTextEdit="1"/>
          </p:cNvSpPr>
          <p:nvPr>
            <p:ph type="sldImg"/>
          </p:nvPr>
        </p:nvSpPr>
        <p:spPr>
          <a:ln/>
        </p:spPr>
      </p:sp>
      <p:sp>
        <p:nvSpPr>
          <p:cNvPr id="1302531" name="Rectangle 3"/>
          <p:cNvSpPr>
            <a:spLocks noGrp="1" noChangeArrowheads="1"/>
          </p:cNvSpPr>
          <p:nvPr>
            <p:ph type="body" idx="1"/>
          </p:nvPr>
        </p:nvSpPr>
        <p:spPr/>
        <p:txBody>
          <a:bodyPr/>
          <a:lstStyle/>
          <a:p>
            <a:endParaRPr 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01AD64-5FCE-43BB-97F0-1096EAE2584C}" type="slidenum">
              <a:rPr lang="fa-IR"/>
              <a:pPr/>
              <a:t>7</a:t>
            </a:fld>
            <a:endParaRPr lang="en-US"/>
          </a:p>
        </p:txBody>
      </p:sp>
      <p:sp>
        <p:nvSpPr>
          <p:cNvPr id="724994" name="Rectangle 2"/>
          <p:cNvSpPr>
            <a:spLocks noGrp="1" noRot="1" noChangeAspect="1" noChangeArrowheads="1" noTextEdit="1"/>
          </p:cNvSpPr>
          <p:nvPr>
            <p:ph type="sldImg"/>
          </p:nvPr>
        </p:nvSpPr>
        <p:spPr>
          <a:ln/>
        </p:spPr>
      </p:sp>
      <p:sp>
        <p:nvSpPr>
          <p:cNvPr id="724995" name="Rectangle 3"/>
          <p:cNvSpPr>
            <a:spLocks noGrp="1" noChangeArrowheads="1"/>
          </p:cNvSpPr>
          <p:nvPr>
            <p:ph type="body" idx="1"/>
          </p:nvPr>
        </p:nvSpPr>
        <p:spPr/>
        <p:txBody>
          <a:bodyPr/>
          <a:lstStyle/>
          <a:p>
            <a:endParaRPr 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A8DD9D-111C-4208-AD9E-0917F034B0F3}" type="slidenum">
              <a:rPr lang="fa-IR"/>
              <a:pPr/>
              <a:t>8</a:t>
            </a:fld>
            <a:endParaRPr lang="en-US"/>
          </a:p>
        </p:txBody>
      </p:sp>
      <p:sp>
        <p:nvSpPr>
          <p:cNvPr id="722946" name="Rectangle 2"/>
          <p:cNvSpPr>
            <a:spLocks noGrp="1" noRot="1" noChangeAspect="1" noChangeArrowheads="1" noTextEdit="1"/>
          </p:cNvSpPr>
          <p:nvPr>
            <p:ph type="sldImg"/>
          </p:nvPr>
        </p:nvSpPr>
        <p:spPr>
          <a:ln/>
        </p:spPr>
      </p:sp>
      <p:sp>
        <p:nvSpPr>
          <p:cNvPr id="722947" name="Rectangle 3"/>
          <p:cNvSpPr>
            <a:spLocks noGrp="1" noChangeArrowheads="1"/>
          </p:cNvSpPr>
          <p:nvPr>
            <p:ph type="body" idx="1"/>
          </p:nvPr>
        </p:nvSpPr>
        <p:spPr/>
        <p:txBody>
          <a:bodyPr/>
          <a:lstStyle/>
          <a:p>
            <a:endParaRPr 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855E46-8052-47A5-9299-8A4DA80E76CE}" type="slidenum">
              <a:rPr lang="fa-IR"/>
              <a:pPr/>
              <a:t>9</a:t>
            </a:fld>
            <a:endParaRPr lang="en-US"/>
          </a:p>
        </p:txBody>
      </p:sp>
      <p:sp>
        <p:nvSpPr>
          <p:cNvPr id="720898" name="Rectangle 2"/>
          <p:cNvSpPr>
            <a:spLocks noGrp="1" noRot="1" noChangeAspect="1" noChangeArrowheads="1" noTextEdit="1"/>
          </p:cNvSpPr>
          <p:nvPr>
            <p:ph type="sldImg"/>
          </p:nvPr>
        </p:nvSpPr>
        <p:spPr>
          <a:ln/>
        </p:spPr>
      </p:sp>
      <p:sp>
        <p:nvSpPr>
          <p:cNvPr id="720899" name="Rectangle 3"/>
          <p:cNvSpPr>
            <a:spLocks noGrp="1" noChangeArrowheads="1"/>
          </p:cNvSpPr>
          <p:nvPr>
            <p:ph type="body" idx="1"/>
          </p:nvPr>
        </p:nvSpPr>
        <p:spPr/>
        <p:txBody>
          <a:bodyPr/>
          <a:lstStyle/>
          <a:p>
            <a:endParaRPr 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8954A-CAFB-4949-89D4-391EEFAC959E}" type="slidenum">
              <a:rPr lang="fa-IR"/>
              <a:pPr/>
              <a:t>10</a:t>
            </a:fld>
            <a:endParaRPr lang="en-US"/>
          </a:p>
        </p:txBody>
      </p:sp>
      <p:sp>
        <p:nvSpPr>
          <p:cNvPr id="718850" name="Rectangle 2"/>
          <p:cNvSpPr>
            <a:spLocks noGrp="1" noRot="1" noChangeAspect="1" noChangeArrowheads="1" noTextEdit="1"/>
          </p:cNvSpPr>
          <p:nvPr>
            <p:ph type="sldImg"/>
          </p:nvPr>
        </p:nvSpPr>
        <p:spPr>
          <a:ln/>
        </p:spPr>
      </p:sp>
      <p:sp>
        <p:nvSpPr>
          <p:cNvPr id="718851" name="Rectangle 3"/>
          <p:cNvSpPr>
            <a:spLocks noGrp="1" noChangeArrowheads="1"/>
          </p:cNvSpPr>
          <p:nvPr>
            <p:ph type="body" idx="1"/>
          </p:nvPr>
        </p:nvSpPr>
        <p:spPr/>
        <p:txBody>
          <a:bodyPr/>
          <a:lstStyle/>
          <a:p>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0E5623E7-0352-4A39-8665-4164962E5A13}"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5623E7-0352-4A39-8665-4164962E5A13}"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E5623E7-0352-4A39-8665-4164962E5A13}"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F1B851-A13F-4F5A-B6F9-C45571D625AB}" type="datetimeFigureOut">
              <a:rPr lang="fa-IR" smtClean="0"/>
              <a:pPr/>
              <a:t>07/09/1441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0E5623E7-0352-4A39-8665-4164962E5A13}"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8F1B851-A13F-4F5A-B6F9-C45571D625AB}" type="datetimeFigureOut">
              <a:rPr lang="fa-IR" smtClean="0"/>
              <a:pPr/>
              <a:t>07/09/1441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5623E7-0352-4A39-8665-4164962E5A13}"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76672"/>
            <a:ext cx="7851648" cy="1080120"/>
          </a:xfrm>
        </p:spPr>
        <p:txBody>
          <a:bodyPr/>
          <a:lstStyle/>
          <a:p>
            <a:pPr algn="ctr"/>
            <a:r>
              <a:rPr lang="fa-IR" dirty="0" smtClean="0"/>
              <a:t>بسم الله الرحمن الرحیم </a:t>
            </a:r>
            <a:endParaRPr lang="fa-IR" dirty="0"/>
          </a:p>
        </p:txBody>
      </p:sp>
      <p:sp>
        <p:nvSpPr>
          <p:cNvPr id="3" name="Subtitle 2"/>
          <p:cNvSpPr>
            <a:spLocks noGrp="1"/>
          </p:cNvSpPr>
          <p:nvPr>
            <p:ph type="subTitle" idx="1"/>
          </p:nvPr>
        </p:nvSpPr>
        <p:spPr/>
        <p:txBody>
          <a:bodyPr/>
          <a:lstStyle/>
          <a:p>
            <a:endParaRPr lang="fa-IR"/>
          </a:p>
        </p:txBody>
      </p:sp>
      <p:pic>
        <p:nvPicPr>
          <p:cNvPr id="4" name="Picture 3" descr="az"/>
          <p:cNvPicPr>
            <a:picLocks noChangeAspect="1" noChangeArrowheads="1"/>
          </p:cNvPicPr>
          <p:nvPr/>
        </p:nvPicPr>
        <p:blipFill>
          <a:blip r:embed="rId2" cstate="print"/>
          <a:srcRect/>
          <a:stretch>
            <a:fillRect/>
          </a:stretch>
        </p:blipFill>
        <p:spPr bwMode="auto">
          <a:xfrm>
            <a:off x="0" y="1556792"/>
            <a:ext cx="9144000" cy="471621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73" name="Text Box 49"/>
          <p:cNvSpPr txBox="1">
            <a:spLocks noChangeArrowheads="1"/>
          </p:cNvSpPr>
          <p:nvPr/>
        </p:nvSpPr>
        <p:spPr bwMode="auto">
          <a:xfrm>
            <a:off x="3419475" y="1557338"/>
            <a:ext cx="5400675" cy="579437"/>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b="1" i="1">
                <a:cs typeface="Arial" pitchFamily="34" charset="0"/>
              </a:rPr>
              <a:t>مهارتهاي مداوم، مجرد و زنجيره­اي</a:t>
            </a:r>
            <a:endParaRPr lang="en-US" sz="3200" b="1" i="1"/>
          </a:p>
        </p:txBody>
      </p:sp>
      <p:sp>
        <p:nvSpPr>
          <p:cNvPr id="717874" name="Text Box 50"/>
          <p:cNvSpPr txBox="1">
            <a:spLocks noChangeArrowheads="1"/>
          </p:cNvSpPr>
          <p:nvPr/>
        </p:nvSpPr>
        <p:spPr bwMode="auto">
          <a:xfrm>
            <a:off x="539750" y="2276475"/>
            <a:ext cx="8064500" cy="946150"/>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مهارت مجرد كه به طور روشن نقطه شروع آن مشخص است و در زماني بسيار كوتاه اجرا مي</a:t>
            </a:r>
            <a:r>
              <a:rPr lang="en-US" altLang="zh-CN">
                <a:ea typeface="SimSun" pitchFamily="2" charset="-122"/>
                <a:cs typeface="Arial" pitchFamily="34" charset="0"/>
              </a:rPr>
              <a:t>‎</a:t>
            </a:r>
            <a:r>
              <a:rPr lang="fa-IR" altLang="zh-CN">
                <a:cs typeface="Arial" pitchFamily="34" charset="0"/>
              </a:rPr>
              <a:t>شود پرتاپ يا شوت كردن يك توپ.</a:t>
            </a:r>
            <a:endParaRPr lang="en-US">
              <a:cs typeface="Arial" pitchFamily="34" charset="0"/>
            </a:endParaRPr>
          </a:p>
        </p:txBody>
      </p:sp>
      <p:sp>
        <p:nvSpPr>
          <p:cNvPr id="717875" name="Text Box 51"/>
          <p:cNvSpPr txBox="1">
            <a:spLocks noChangeArrowheads="1"/>
          </p:cNvSpPr>
          <p:nvPr/>
        </p:nvSpPr>
        <p:spPr bwMode="auto">
          <a:xfrm>
            <a:off x="611188" y="3573463"/>
            <a:ext cx="7848600" cy="946150"/>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مهارت مداوم كه آغاز و پايان مشخصي ندارد و رفتار اجراكننده مدت زيادي جريان دارد.</a:t>
            </a:r>
            <a:r>
              <a:rPr lang="en-US" altLang="zh-CN">
                <a:ea typeface="SimSun" pitchFamily="2" charset="-122"/>
              </a:rPr>
              <a:t> </a:t>
            </a:r>
            <a:endParaRPr lang="en-US"/>
          </a:p>
        </p:txBody>
      </p:sp>
      <p:sp>
        <p:nvSpPr>
          <p:cNvPr id="717876" name="Text Box 52"/>
          <p:cNvSpPr txBox="1">
            <a:spLocks noChangeArrowheads="1"/>
          </p:cNvSpPr>
          <p:nvPr/>
        </p:nvSpPr>
        <p:spPr bwMode="auto">
          <a:xfrm>
            <a:off x="395288" y="4581525"/>
            <a:ext cx="8208962" cy="1800225"/>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در بين دو نقطه قطبي پيوستار ياد شده، مهارتهاي زنجيره­اي قرار دارند، گروهي از مهارتهاي مجردند كه زنجيروار به هم متصل شده، پشت سر هم اجرا مي</a:t>
            </a:r>
            <a:r>
              <a:rPr lang="en-US" altLang="zh-CN">
                <a:ea typeface="SimSun" pitchFamily="2" charset="-122"/>
                <a:cs typeface="Arial" pitchFamily="34" charset="0"/>
              </a:rPr>
              <a:t>‎</a:t>
            </a:r>
            <a:r>
              <a:rPr lang="fa-IR" altLang="zh-CN">
                <a:cs typeface="Arial" pitchFamily="34" charset="0"/>
              </a:rPr>
              <a:t>شوند تا عمل پيچيده و مشكلتري را به وجود آورند.</a:t>
            </a:r>
            <a:r>
              <a:rPr lang="fa-IR" altLang="zh-CN"/>
              <a:t> </a:t>
            </a:r>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874"/>
                                        </p:tgtEl>
                                        <p:attrNameLst>
                                          <p:attrName>style.visibility</p:attrName>
                                        </p:attrNameLst>
                                      </p:cBhvr>
                                      <p:to>
                                        <p:strVal val="visible"/>
                                      </p:to>
                                    </p:set>
                                    <p:anim calcmode="lin" valueType="num">
                                      <p:cBhvr additive="base">
                                        <p:cTn id="7" dur="500" fill="hold"/>
                                        <p:tgtEl>
                                          <p:spTgt spid="717874"/>
                                        </p:tgtEl>
                                        <p:attrNameLst>
                                          <p:attrName>ppt_x</p:attrName>
                                        </p:attrNameLst>
                                      </p:cBhvr>
                                      <p:tavLst>
                                        <p:tav tm="0">
                                          <p:val>
                                            <p:strVal val="#ppt_x"/>
                                          </p:val>
                                        </p:tav>
                                        <p:tav tm="100000">
                                          <p:val>
                                            <p:strVal val="#ppt_x"/>
                                          </p:val>
                                        </p:tav>
                                      </p:tavLst>
                                    </p:anim>
                                    <p:anim calcmode="lin" valueType="num">
                                      <p:cBhvr additive="base">
                                        <p:cTn id="8" dur="500" fill="hold"/>
                                        <p:tgtEl>
                                          <p:spTgt spid="7178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875"/>
                                        </p:tgtEl>
                                        <p:attrNameLst>
                                          <p:attrName>style.visibility</p:attrName>
                                        </p:attrNameLst>
                                      </p:cBhvr>
                                      <p:to>
                                        <p:strVal val="visible"/>
                                      </p:to>
                                    </p:set>
                                    <p:anim calcmode="lin" valueType="num">
                                      <p:cBhvr additive="base">
                                        <p:cTn id="13" dur="500" fill="hold"/>
                                        <p:tgtEl>
                                          <p:spTgt spid="717875"/>
                                        </p:tgtEl>
                                        <p:attrNameLst>
                                          <p:attrName>ppt_x</p:attrName>
                                        </p:attrNameLst>
                                      </p:cBhvr>
                                      <p:tavLst>
                                        <p:tav tm="0">
                                          <p:val>
                                            <p:strVal val="#ppt_x"/>
                                          </p:val>
                                        </p:tav>
                                        <p:tav tm="100000">
                                          <p:val>
                                            <p:strVal val="#ppt_x"/>
                                          </p:val>
                                        </p:tav>
                                      </p:tavLst>
                                    </p:anim>
                                    <p:anim calcmode="lin" valueType="num">
                                      <p:cBhvr additive="base">
                                        <p:cTn id="14" dur="500" fill="hold"/>
                                        <p:tgtEl>
                                          <p:spTgt spid="71787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876"/>
                                        </p:tgtEl>
                                        <p:attrNameLst>
                                          <p:attrName>style.visibility</p:attrName>
                                        </p:attrNameLst>
                                      </p:cBhvr>
                                      <p:to>
                                        <p:strVal val="visible"/>
                                      </p:to>
                                    </p:set>
                                    <p:anim calcmode="lin" valueType="num">
                                      <p:cBhvr additive="base">
                                        <p:cTn id="19" dur="500" fill="hold"/>
                                        <p:tgtEl>
                                          <p:spTgt spid="717876"/>
                                        </p:tgtEl>
                                        <p:attrNameLst>
                                          <p:attrName>ppt_x</p:attrName>
                                        </p:attrNameLst>
                                      </p:cBhvr>
                                      <p:tavLst>
                                        <p:tav tm="0">
                                          <p:val>
                                            <p:strVal val="#ppt_x"/>
                                          </p:val>
                                        </p:tav>
                                        <p:tav tm="100000">
                                          <p:val>
                                            <p:strVal val="#ppt_x"/>
                                          </p:val>
                                        </p:tav>
                                      </p:tavLst>
                                    </p:anim>
                                    <p:anim calcmode="lin" valueType="num">
                                      <p:cBhvr additive="base">
                                        <p:cTn id="20" dur="500" fill="hold"/>
                                        <p:tgtEl>
                                          <p:spTgt spid="7178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74" grpId="0"/>
      <p:bldP spid="717875" grpId="0"/>
      <p:bldP spid="7178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7299" name="Rectangle 3"/>
          <p:cNvSpPr>
            <a:spLocks noGrp="1" noChangeArrowheads="1"/>
          </p:cNvSpPr>
          <p:nvPr>
            <p:ph type="body" idx="4294967295"/>
          </p:nvPr>
        </p:nvSpPr>
        <p:spPr>
          <a:xfrm>
            <a:off x="0" y="2852738"/>
            <a:ext cx="8064500" cy="2233612"/>
          </a:xfrm>
        </p:spPr>
        <p:txBody>
          <a:bodyPr/>
          <a:lstStyle/>
          <a:p>
            <a:pPr algn="justLow" rtl="1">
              <a:buFont typeface="Wingdings" pitchFamily="2" charset="2"/>
              <a:buNone/>
            </a:pPr>
            <a:r>
              <a:rPr lang="fa-IR" altLang="zh-CN">
                <a:cs typeface="Arial" pitchFamily="34" charset="0"/>
              </a:rPr>
              <a:t>مهارتهاي زنجيره­اي به اين دليل با مهارتهاي مجرد تفاوت دارند كه در زمان نسبتاً بلندتري اجرا و به يكديگر متصل مي</a:t>
            </a:r>
            <a:r>
              <a:rPr lang="en-US" altLang="zh-CN">
                <a:ea typeface="SimSun" pitchFamily="2" charset="-122"/>
                <a:cs typeface="Arial" pitchFamily="34" charset="0"/>
              </a:rPr>
              <a:t>‎</a:t>
            </a:r>
            <a:r>
              <a:rPr lang="fa-IR" altLang="zh-CN">
                <a:cs typeface="Arial" pitchFamily="34" charset="0"/>
              </a:rPr>
              <a:t>شوند. با وجود اين هر يك از اجزاي آنها داراي نقطه شروع و پايان قابل تشخيصي است.</a:t>
            </a:r>
            <a:r>
              <a:rPr lang="en-US" altLang="zh-CN">
                <a:ea typeface="SimSun" pitchFamily="2" charset="-122"/>
              </a:rPr>
              <a:t> </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25" name="Line 5"/>
          <p:cNvSpPr>
            <a:spLocks noChangeShapeType="1"/>
          </p:cNvSpPr>
          <p:nvPr/>
        </p:nvSpPr>
        <p:spPr bwMode="auto">
          <a:xfrm>
            <a:off x="200025" y="2419350"/>
            <a:ext cx="8763000" cy="1588"/>
          </a:xfrm>
          <a:prstGeom prst="line">
            <a:avLst/>
          </a:prstGeom>
          <a:noFill/>
          <a:ln w="9525">
            <a:solidFill>
              <a:schemeClr val="tx1"/>
            </a:solidFill>
            <a:round/>
            <a:headEnd/>
            <a:tailEnd/>
          </a:ln>
          <a:effectLst/>
        </p:spPr>
        <p:txBody>
          <a:bodyPr wrap="none" anchor="ctr"/>
          <a:lstStyle/>
          <a:p>
            <a:endParaRPr lang="fa-IR"/>
          </a:p>
        </p:txBody>
      </p:sp>
      <p:sp>
        <p:nvSpPr>
          <p:cNvPr id="1208326" name="Line 6"/>
          <p:cNvSpPr>
            <a:spLocks noChangeShapeType="1"/>
          </p:cNvSpPr>
          <p:nvPr/>
        </p:nvSpPr>
        <p:spPr bwMode="auto">
          <a:xfrm>
            <a:off x="276225" y="3657600"/>
            <a:ext cx="8686800" cy="1588"/>
          </a:xfrm>
          <a:prstGeom prst="line">
            <a:avLst/>
          </a:prstGeom>
          <a:noFill/>
          <a:ln w="9525">
            <a:solidFill>
              <a:schemeClr val="tx1"/>
            </a:solidFill>
            <a:round/>
            <a:headEnd/>
            <a:tailEnd/>
          </a:ln>
          <a:effectLst/>
        </p:spPr>
        <p:txBody>
          <a:bodyPr wrap="none" anchor="ctr"/>
          <a:lstStyle/>
          <a:p>
            <a:endParaRPr lang="fa-IR"/>
          </a:p>
        </p:txBody>
      </p:sp>
      <p:sp>
        <p:nvSpPr>
          <p:cNvPr id="1208327" name="Rectangle 7"/>
          <p:cNvSpPr>
            <a:spLocks noChangeArrowheads="1"/>
          </p:cNvSpPr>
          <p:nvPr/>
        </p:nvSpPr>
        <p:spPr bwMode="auto">
          <a:xfrm>
            <a:off x="6662738" y="1662113"/>
            <a:ext cx="2100262" cy="528637"/>
          </a:xfrm>
          <a:prstGeom prst="rect">
            <a:avLst/>
          </a:prstGeom>
          <a:noFill/>
          <a:ln w="9525">
            <a:solidFill>
              <a:srgbClr val="FF00FF"/>
            </a:solidFill>
            <a:miter lim="800000"/>
            <a:headEnd/>
            <a:tailEnd/>
          </a:ln>
          <a:effectLst/>
        </p:spPr>
        <p:txBody>
          <a:bodyPr wrap="none">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مهارتهاي مجرد</a:t>
            </a:r>
            <a:endParaRPr kumimoji="0" lang="ar-SA" altLang="zh-CN">
              <a:latin typeface="Times New Roman" pitchFamily="18" charset="0"/>
              <a:ea typeface="SimSun" pitchFamily="2" charset="-122"/>
              <a:cs typeface="Traffic" pitchFamily="2" charset="-78"/>
            </a:endParaRPr>
          </a:p>
        </p:txBody>
      </p:sp>
      <p:sp>
        <p:nvSpPr>
          <p:cNvPr id="1208328" name="Rectangle 8"/>
          <p:cNvSpPr>
            <a:spLocks noChangeArrowheads="1"/>
          </p:cNvSpPr>
          <p:nvPr/>
        </p:nvSpPr>
        <p:spPr bwMode="auto">
          <a:xfrm>
            <a:off x="3276600" y="1700213"/>
            <a:ext cx="2641600" cy="466725"/>
          </a:xfrm>
          <a:prstGeom prst="rect">
            <a:avLst/>
          </a:prstGeom>
          <a:noFill/>
          <a:ln w="9525">
            <a:solidFill>
              <a:srgbClr val="FF0000"/>
            </a:solidFill>
            <a:miter lim="800000"/>
            <a:headEnd/>
            <a:tailEnd/>
          </a:ln>
          <a:effectLst/>
        </p:spPr>
        <p:txBody>
          <a:bodyPr>
            <a:spAutoFit/>
          </a:bodyPr>
          <a:lstStyle/>
          <a:p>
            <a:pPr algn="ctr" eaLnBrk="1" hangingPunct="1">
              <a:spcBef>
                <a:spcPct val="0"/>
              </a:spcBef>
              <a:buClrTx/>
              <a:buSzTx/>
              <a:buFontTx/>
              <a:buNone/>
            </a:pPr>
            <a:r>
              <a:rPr kumimoji="0" lang="ar-SA" altLang="zh-CN" sz="2400">
                <a:latin typeface="Times New Roman" pitchFamily="18" charset="0"/>
                <a:cs typeface="Traffic" pitchFamily="2" charset="-78"/>
              </a:rPr>
              <a:t>مهارتهاي زنجيره اي</a:t>
            </a:r>
            <a:r>
              <a:rPr kumimoji="0" lang="ar-SA" altLang="zh-CN" sz="2400">
                <a:latin typeface="Times New Roman" pitchFamily="18" charset="0"/>
                <a:ea typeface="SimSun" pitchFamily="2" charset="-122"/>
                <a:cs typeface="Traffic" pitchFamily="2" charset="-78"/>
              </a:rPr>
              <a:t> </a:t>
            </a:r>
          </a:p>
        </p:txBody>
      </p:sp>
      <p:sp>
        <p:nvSpPr>
          <p:cNvPr id="1208329" name="Rectangle 9"/>
          <p:cNvSpPr>
            <a:spLocks noChangeArrowheads="1"/>
          </p:cNvSpPr>
          <p:nvPr/>
        </p:nvSpPr>
        <p:spPr bwMode="auto">
          <a:xfrm>
            <a:off x="346075" y="1700213"/>
            <a:ext cx="2138363" cy="528637"/>
          </a:xfrm>
          <a:prstGeom prst="rect">
            <a:avLst/>
          </a:prstGeom>
          <a:noFill/>
          <a:ln w="9525">
            <a:solidFill>
              <a:srgbClr val="800000"/>
            </a:solidFill>
            <a:miter lim="800000"/>
            <a:headEnd/>
            <a:tailEnd/>
          </a:ln>
          <a:effectLst/>
        </p:spPr>
        <p:txBody>
          <a:bodyPr wrap="none">
            <a:spAutoFit/>
          </a:bodyPr>
          <a:lstStyle/>
          <a:p>
            <a:pPr algn="ctr" eaLnBrk="1" hangingPunct="1">
              <a:spcBef>
                <a:spcPct val="0"/>
              </a:spcBef>
              <a:buClrTx/>
              <a:buSzTx/>
              <a:buFontTx/>
              <a:buNone/>
            </a:pPr>
            <a:r>
              <a:rPr kumimoji="0" lang="ar-SA" altLang="zh-CN">
                <a:latin typeface="Times New Roman" pitchFamily="18" charset="0"/>
                <a:cs typeface="Traffic" pitchFamily="2" charset="-78"/>
              </a:rPr>
              <a:t>مهارتهاي مداوم</a:t>
            </a:r>
            <a:endParaRPr kumimoji="0" lang="ar-SA" altLang="zh-CN">
              <a:latin typeface="Times New Roman" pitchFamily="18" charset="0"/>
              <a:ea typeface="SimSun" pitchFamily="2" charset="-122"/>
              <a:cs typeface="Traffic" pitchFamily="2" charset="-78"/>
            </a:endParaRPr>
          </a:p>
        </p:txBody>
      </p:sp>
      <p:sp>
        <p:nvSpPr>
          <p:cNvPr id="1208330" name="Rectangle 10"/>
          <p:cNvSpPr>
            <a:spLocks noChangeArrowheads="1"/>
          </p:cNvSpPr>
          <p:nvPr/>
        </p:nvSpPr>
        <p:spPr bwMode="auto">
          <a:xfrm>
            <a:off x="6586538" y="2643188"/>
            <a:ext cx="2227262" cy="955675"/>
          </a:xfrm>
          <a:prstGeom prst="rect">
            <a:avLst/>
          </a:prstGeom>
          <a:noFill/>
          <a:ln w="9525">
            <a:solidFill>
              <a:srgbClr val="FF00FF"/>
            </a:solidFill>
            <a:miter lim="800000"/>
            <a:headEnd/>
            <a:tailEnd/>
          </a:ln>
          <a:effectLst/>
        </p:spPr>
        <p:txBody>
          <a:bodyPr>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شروع و پايان نامشخص</a:t>
            </a:r>
            <a:endParaRPr kumimoji="0" lang="en-US">
              <a:latin typeface="Times New Roman" pitchFamily="18" charset="0"/>
              <a:cs typeface="Traffic" pitchFamily="2" charset="-78"/>
            </a:endParaRPr>
          </a:p>
        </p:txBody>
      </p:sp>
      <p:sp>
        <p:nvSpPr>
          <p:cNvPr id="1208331" name="Rectangle 11"/>
          <p:cNvSpPr>
            <a:spLocks noChangeArrowheads="1"/>
          </p:cNvSpPr>
          <p:nvPr/>
        </p:nvSpPr>
        <p:spPr bwMode="auto">
          <a:xfrm>
            <a:off x="3409950" y="2590800"/>
            <a:ext cx="2366963" cy="955675"/>
          </a:xfrm>
          <a:prstGeom prst="rect">
            <a:avLst/>
          </a:prstGeom>
          <a:noFill/>
          <a:ln w="9525">
            <a:solidFill>
              <a:srgbClr val="FF0000"/>
            </a:solidFill>
            <a:miter lim="800000"/>
            <a:headEnd/>
            <a:tailEnd/>
          </a:ln>
          <a:effectLst/>
        </p:spPr>
        <p:txBody>
          <a:bodyPr>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حركات مجرد و متصل به هم</a:t>
            </a:r>
            <a:endParaRPr kumimoji="0" lang="en-US">
              <a:latin typeface="Times New Roman" pitchFamily="18" charset="0"/>
              <a:cs typeface="Traffic" pitchFamily="2" charset="-78"/>
            </a:endParaRPr>
          </a:p>
        </p:txBody>
      </p:sp>
      <p:sp>
        <p:nvSpPr>
          <p:cNvPr id="1208332" name="Rectangle 12"/>
          <p:cNvSpPr>
            <a:spLocks noChangeArrowheads="1"/>
          </p:cNvSpPr>
          <p:nvPr/>
        </p:nvSpPr>
        <p:spPr bwMode="auto">
          <a:xfrm>
            <a:off x="228600" y="2614613"/>
            <a:ext cx="2443163" cy="955675"/>
          </a:xfrm>
          <a:prstGeom prst="rect">
            <a:avLst/>
          </a:prstGeom>
          <a:noFill/>
          <a:ln w="9525">
            <a:solidFill>
              <a:srgbClr val="800000"/>
            </a:solidFill>
            <a:miter lim="800000"/>
            <a:headEnd/>
            <a:tailEnd/>
          </a:ln>
          <a:effectLst/>
        </p:spPr>
        <p:txBody>
          <a:bodyPr>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شروع و پايان مشخص</a:t>
            </a:r>
            <a:endParaRPr kumimoji="0" lang="en-US">
              <a:latin typeface="Times New Roman" pitchFamily="18" charset="0"/>
              <a:cs typeface="Traffic" pitchFamily="2" charset="-78"/>
            </a:endParaRPr>
          </a:p>
        </p:txBody>
      </p:sp>
      <p:sp>
        <p:nvSpPr>
          <p:cNvPr id="1208333" name="Rectangle 13"/>
          <p:cNvSpPr>
            <a:spLocks noChangeArrowheads="1"/>
          </p:cNvSpPr>
          <p:nvPr/>
        </p:nvSpPr>
        <p:spPr bwMode="auto">
          <a:xfrm>
            <a:off x="6500813" y="5257800"/>
            <a:ext cx="2514600" cy="955675"/>
          </a:xfrm>
          <a:prstGeom prst="rect">
            <a:avLst/>
          </a:prstGeom>
          <a:noFill/>
          <a:ln w="9525">
            <a:solidFill>
              <a:srgbClr val="FF00FF"/>
            </a:solidFill>
            <a:miter lim="800000"/>
            <a:headEnd/>
            <a:tailEnd/>
          </a:ln>
          <a:effectLst/>
        </p:spPr>
        <p:txBody>
          <a:bodyPr>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گرفتن توپ در هوا</a:t>
            </a:r>
            <a:r>
              <a:rPr kumimoji="0" lang="en-US" altLang="zh-CN">
                <a:latin typeface="Times New Roman" pitchFamily="18" charset="0"/>
                <a:cs typeface="Traffic" pitchFamily="2" charset="-78"/>
              </a:rPr>
              <a:t> </a:t>
            </a:r>
            <a:endParaRPr kumimoji="0" lang="fa-IR" altLang="zh-CN">
              <a:latin typeface="Times New Roman" pitchFamily="18" charset="0"/>
              <a:ea typeface="SimSun" pitchFamily="2" charset="-122"/>
              <a:cs typeface="Traffic" pitchFamily="2" charset="-78"/>
            </a:endParaRPr>
          </a:p>
        </p:txBody>
      </p:sp>
      <p:sp>
        <p:nvSpPr>
          <p:cNvPr id="1208334" name="Rectangle 14"/>
          <p:cNvSpPr>
            <a:spLocks noChangeArrowheads="1"/>
          </p:cNvSpPr>
          <p:nvPr/>
        </p:nvSpPr>
        <p:spPr bwMode="auto">
          <a:xfrm>
            <a:off x="6557963" y="3733800"/>
            <a:ext cx="2365375" cy="955675"/>
          </a:xfrm>
          <a:prstGeom prst="rect">
            <a:avLst/>
          </a:prstGeom>
          <a:noFill/>
          <a:ln w="9525">
            <a:solidFill>
              <a:srgbClr val="FF00FF"/>
            </a:solidFill>
            <a:miter lim="800000"/>
            <a:headEnd/>
            <a:tailEnd/>
          </a:ln>
          <a:effectLst/>
        </p:spPr>
        <p:txBody>
          <a:bodyPr>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پرتاپ دارت (تير) به هدف </a:t>
            </a:r>
            <a:endParaRPr kumimoji="0" lang="ar-SA" altLang="zh-CN">
              <a:latin typeface="Times New Roman" pitchFamily="18" charset="0"/>
              <a:ea typeface="SimSun" pitchFamily="2" charset="-122"/>
              <a:cs typeface="Traffic" pitchFamily="2" charset="-78"/>
            </a:endParaRPr>
          </a:p>
        </p:txBody>
      </p:sp>
      <p:sp>
        <p:nvSpPr>
          <p:cNvPr id="1208335" name="Rectangle 15"/>
          <p:cNvSpPr>
            <a:spLocks noChangeArrowheads="1"/>
          </p:cNvSpPr>
          <p:nvPr/>
        </p:nvSpPr>
        <p:spPr bwMode="auto">
          <a:xfrm>
            <a:off x="6545263" y="4724400"/>
            <a:ext cx="2419350" cy="528638"/>
          </a:xfrm>
          <a:prstGeom prst="rect">
            <a:avLst/>
          </a:prstGeom>
          <a:noFill/>
          <a:ln w="9525">
            <a:solidFill>
              <a:srgbClr val="FF00FF"/>
            </a:solidFill>
            <a:miter lim="800000"/>
            <a:headEnd/>
            <a:tailEnd/>
          </a:ln>
          <a:effectLst/>
        </p:spPr>
        <p:txBody>
          <a:bodyPr wrap="none">
            <a:spAutoFit/>
          </a:bodyPr>
          <a:lstStyle/>
          <a:p>
            <a:pPr algn="ctr" rtl="0" eaLnBrk="1" hangingPunct="1">
              <a:spcBef>
                <a:spcPct val="0"/>
              </a:spcBef>
              <a:buClrTx/>
              <a:buSzTx/>
              <a:buFontTx/>
              <a:buNone/>
            </a:pPr>
            <a:r>
              <a:rPr kumimoji="0" lang="ar-SA" altLang="zh-CN">
                <a:latin typeface="Times New Roman" pitchFamily="18" charset="0"/>
                <a:cs typeface="Traffic" pitchFamily="2" charset="-78"/>
              </a:rPr>
              <a:t>تيراندازي با تفنگ</a:t>
            </a:r>
            <a:r>
              <a:rPr kumimoji="0" lang="ar-SA" altLang="zh-CN">
                <a:latin typeface="Times New Roman" pitchFamily="18" charset="0"/>
                <a:ea typeface="SimSun" pitchFamily="2" charset="-122"/>
                <a:cs typeface="Times New Roman" pitchFamily="18" charset="0"/>
              </a:rPr>
              <a:t> </a:t>
            </a:r>
          </a:p>
        </p:txBody>
      </p:sp>
      <p:sp>
        <p:nvSpPr>
          <p:cNvPr id="1208336" name="Text Box 16"/>
          <p:cNvSpPr txBox="1">
            <a:spLocks noChangeArrowheads="1"/>
          </p:cNvSpPr>
          <p:nvPr/>
        </p:nvSpPr>
        <p:spPr bwMode="auto">
          <a:xfrm>
            <a:off x="3409950" y="3810000"/>
            <a:ext cx="2366963" cy="2663825"/>
          </a:xfrm>
          <a:prstGeom prst="rect">
            <a:avLst/>
          </a:prstGeom>
          <a:noFill/>
          <a:ln w="9525">
            <a:solidFill>
              <a:srgbClr val="FF0000"/>
            </a:solidFill>
            <a:miter lim="800000"/>
            <a:headEnd/>
            <a:tailEnd/>
          </a:ln>
          <a:effectLst/>
        </p:spPr>
        <p:txBody>
          <a:bodyPr>
            <a:spAutoFit/>
          </a:bodyPr>
          <a:lstStyle/>
          <a:p>
            <a:pPr algn="ctr" eaLnBrk="1" hangingPunct="1">
              <a:spcBef>
                <a:spcPct val="0"/>
              </a:spcBef>
              <a:buClrTx/>
              <a:buSzTx/>
              <a:buFontTx/>
              <a:buNone/>
            </a:pPr>
            <a:r>
              <a:rPr kumimoji="0" lang="ar-SA" altLang="zh-CN">
                <a:latin typeface="Times New Roman" pitchFamily="18" charset="0"/>
                <a:cs typeface="Traffic" pitchFamily="2" charset="-78"/>
              </a:rPr>
              <a:t>چكش زدن روي ميخ </a:t>
            </a:r>
            <a:endParaRPr kumimoji="0" lang="ar-SA" altLang="zh-CN">
              <a:latin typeface="Times New Roman" pitchFamily="18" charset="0"/>
              <a:ea typeface="SimSun" pitchFamily="2" charset="-122"/>
              <a:cs typeface="Times New Roman" pitchFamily="18" charset="0"/>
            </a:endParaRPr>
          </a:p>
          <a:p>
            <a:pPr algn="ctr" eaLnBrk="1" hangingPunct="1">
              <a:spcBef>
                <a:spcPct val="0"/>
              </a:spcBef>
              <a:buClrTx/>
              <a:buSzTx/>
              <a:buFontTx/>
              <a:buNone/>
            </a:pPr>
            <a:r>
              <a:rPr kumimoji="0" lang="ar-SA" altLang="zh-CN">
                <a:latin typeface="Times New Roman" pitchFamily="18" charset="0"/>
                <a:cs typeface="Traffic" pitchFamily="2" charset="-78"/>
              </a:rPr>
              <a:t>كاركردن در خط توليد</a:t>
            </a:r>
            <a:endParaRPr kumimoji="0" lang="ar-SA" altLang="zh-CN">
              <a:latin typeface="Times New Roman" pitchFamily="18" charset="0"/>
              <a:ea typeface="SimSun" pitchFamily="2" charset="-122"/>
            </a:endParaRPr>
          </a:p>
          <a:p>
            <a:pPr algn="ctr" rtl="0" eaLnBrk="1" hangingPunct="1">
              <a:spcBef>
                <a:spcPct val="0"/>
              </a:spcBef>
              <a:buClrTx/>
              <a:buSzTx/>
              <a:buFontTx/>
              <a:buNone/>
            </a:pPr>
            <a:r>
              <a:rPr kumimoji="0" lang="ar-SA" altLang="zh-CN">
                <a:latin typeface="Times New Roman" pitchFamily="18" charset="0"/>
                <a:cs typeface="Traffic" pitchFamily="2" charset="-78"/>
              </a:rPr>
              <a:t>برنامه­هاي ژيميناستيك</a:t>
            </a:r>
            <a:r>
              <a:rPr kumimoji="0" lang="en-US" altLang="zh-CN">
                <a:latin typeface="Times New Roman" pitchFamily="18" charset="0"/>
                <a:ea typeface="SimSun" pitchFamily="2" charset="-122"/>
              </a:rPr>
              <a:t> </a:t>
            </a:r>
            <a:endParaRPr kumimoji="0" lang="en-US">
              <a:latin typeface="Times New Roman" pitchFamily="18" charset="0"/>
              <a:cs typeface="Times New Roman" pitchFamily="18" charset="0"/>
            </a:endParaRPr>
          </a:p>
        </p:txBody>
      </p:sp>
      <p:sp>
        <p:nvSpPr>
          <p:cNvPr id="1208337" name="Text Box 17"/>
          <p:cNvSpPr txBox="1">
            <a:spLocks noChangeArrowheads="1"/>
          </p:cNvSpPr>
          <p:nvPr/>
        </p:nvSpPr>
        <p:spPr bwMode="auto">
          <a:xfrm>
            <a:off x="223838" y="3857625"/>
            <a:ext cx="2519362" cy="2236788"/>
          </a:xfrm>
          <a:prstGeom prst="rect">
            <a:avLst/>
          </a:prstGeom>
          <a:noFill/>
          <a:ln w="9525">
            <a:solidFill>
              <a:srgbClr val="800000"/>
            </a:solidFill>
            <a:miter lim="800000"/>
            <a:headEnd/>
            <a:tailEnd/>
          </a:ln>
          <a:effectLst/>
        </p:spPr>
        <p:txBody>
          <a:bodyPr>
            <a:spAutoFit/>
          </a:bodyPr>
          <a:lstStyle/>
          <a:p>
            <a:pPr algn="ctr" eaLnBrk="1" hangingPunct="1">
              <a:spcBef>
                <a:spcPct val="0"/>
              </a:spcBef>
              <a:buClrTx/>
              <a:buSzTx/>
              <a:buFontTx/>
              <a:buNone/>
            </a:pPr>
            <a:r>
              <a:rPr kumimoji="0" lang="ar-SA" altLang="zh-CN">
                <a:latin typeface="Times New Roman" pitchFamily="18" charset="0"/>
                <a:cs typeface="Traffic" pitchFamily="2" charset="-78"/>
              </a:rPr>
              <a:t>هدايت و راندن اتومبيل</a:t>
            </a:r>
            <a:endParaRPr kumimoji="0" lang="ar-SA" altLang="zh-CN">
              <a:latin typeface="Times New Roman" pitchFamily="18" charset="0"/>
              <a:ea typeface="SimSun" pitchFamily="2" charset="-122"/>
              <a:cs typeface="Times New Roman" pitchFamily="18" charset="0"/>
            </a:endParaRPr>
          </a:p>
          <a:p>
            <a:pPr algn="ctr" eaLnBrk="1" hangingPunct="1">
              <a:spcBef>
                <a:spcPct val="0"/>
              </a:spcBef>
              <a:buClrTx/>
              <a:buSzTx/>
              <a:buFontTx/>
              <a:buNone/>
            </a:pPr>
            <a:r>
              <a:rPr kumimoji="0" lang="ar-SA" altLang="zh-CN">
                <a:latin typeface="Times New Roman" pitchFamily="18" charset="0"/>
                <a:cs typeface="Traffic" pitchFamily="2" charset="-78"/>
              </a:rPr>
              <a:t>شنا كردن </a:t>
            </a:r>
            <a:endParaRPr kumimoji="0" lang="ar-SA" altLang="zh-CN">
              <a:latin typeface="Times New Roman" pitchFamily="18" charset="0"/>
              <a:ea typeface="SimSun" pitchFamily="2" charset="-122"/>
            </a:endParaRPr>
          </a:p>
          <a:p>
            <a:pPr algn="ctr" eaLnBrk="1" hangingPunct="1">
              <a:spcBef>
                <a:spcPct val="0"/>
              </a:spcBef>
              <a:buClrTx/>
              <a:buSzTx/>
              <a:buFontTx/>
              <a:buNone/>
            </a:pPr>
            <a:r>
              <a:rPr kumimoji="0" lang="ar-SA" altLang="zh-CN">
                <a:latin typeface="Times New Roman" pitchFamily="18" charset="0"/>
                <a:cs typeface="Traffic" pitchFamily="2" charset="-78"/>
              </a:rPr>
              <a:t>تعقيب كردن</a:t>
            </a:r>
            <a:endParaRPr kumimoji="0" lang="ar-SA" altLang="zh-CN">
              <a:latin typeface="Times New Roman" pitchFamily="18" charset="0"/>
              <a:ea typeface="SimSun" pitchFamily="2" charset="-122"/>
            </a:endParaRPr>
          </a:p>
          <a:p>
            <a:pPr algn="ctr" rtl="0" eaLnBrk="1" hangingPunct="1">
              <a:spcBef>
                <a:spcPct val="0"/>
              </a:spcBef>
              <a:buClrTx/>
              <a:buSzTx/>
              <a:buFontTx/>
              <a:buNone/>
            </a:pPr>
            <a:endParaRPr kumimoji="0" lang="en-US">
              <a:latin typeface="Times New Roman" pitchFamily="18" charset="0"/>
              <a:cs typeface="Times New Roman" pitchFamily="18" charset="0"/>
            </a:endParaRPr>
          </a:p>
        </p:txBody>
      </p:sp>
      <p:sp>
        <p:nvSpPr>
          <p:cNvPr id="1208338" name="Text Box 18"/>
          <p:cNvSpPr txBox="1">
            <a:spLocks noChangeArrowheads="1"/>
          </p:cNvSpPr>
          <p:nvPr/>
        </p:nvSpPr>
        <p:spPr bwMode="auto">
          <a:xfrm>
            <a:off x="0" y="6237288"/>
            <a:ext cx="3059113" cy="304800"/>
          </a:xfrm>
          <a:prstGeom prst="rect">
            <a:avLst/>
          </a:prstGeom>
          <a:noFill/>
          <a:ln w="9525" algn="ctr">
            <a:noFill/>
            <a:miter lim="800000"/>
            <a:headEnd/>
            <a:tailEnd/>
          </a:ln>
          <a:effectLst/>
        </p:spPr>
        <p:txBody>
          <a:bodyPr>
            <a:spAutoFit/>
          </a:bodyPr>
          <a:lstStyle/>
          <a:p>
            <a:pPr marL="342900" indent="-342900">
              <a:spcBef>
                <a:spcPct val="50000"/>
              </a:spcBef>
            </a:pPr>
            <a:r>
              <a:rPr lang="fa-IR" altLang="zh-CN" sz="1400">
                <a:cs typeface="Arial" pitchFamily="34" charset="0"/>
              </a:rPr>
              <a:t>جدول 2-1 مهارت مجرد، زنجيره­اي و مداوم</a:t>
            </a:r>
            <a:r>
              <a:rPr lang="fa-IR" altLang="zh-CN" sz="1400"/>
              <a:t> </a:t>
            </a:r>
            <a:endParaRPr lang="en-US" sz="1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350" name="Text Box 6"/>
          <p:cNvSpPr txBox="1">
            <a:spLocks noChangeArrowheads="1"/>
          </p:cNvSpPr>
          <p:nvPr/>
        </p:nvSpPr>
        <p:spPr bwMode="auto">
          <a:xfrm>
            <a:off x="4787900" y="1773238"/>
            <a:ext cx="3852863" cy="641350"/>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600" b="1">
                <a:cs typeface="Arial" pitchFamily="34" charset="0"/>
              </a:rPr>
              <a:t>مهارت حركتي وشناختي</a:t>
            </a:r>
            <a:endParaRPr lang="en-US" sz="3600" b="1">
              <a:cs typeface="Arial" pitchFamily="34" charset="0"/>
            </a:endParaRPr>
          </a:p>
        </p:txBody>
      </p:sp>
      <p:sp>
        <p:nvSpPr>
          <p:cNvPr id="1209351" name="Text Box 7"/>
          <p:cNvSpPr txBox="1">
            <a:spLocks noChangeArrowheads="1"/>
          </p:cNvSpPr>
          <p:nvPr/>
        </p:nvSpPr>
        <p:spPr bwMode="auto">
          <a:xfrm>
            <a:off x="611188" y="2636838"/>
            <a:ext cx="8064500" cy="1373187"/>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مهارت حركتي، تعيين كننده اصلي موفقيت كيفيت اجراي خود مهارت است ادراك و تصميم گيري درباره نوع حركت تقريباً دخالت ندارد؛</a:t>
            </a:r>
            <a:r>
              <a:rPr lang="fa-IR" altLang="zh-CN"/>
              <a:t> </a:t>
            </a:r>
            <a:endParaRPr lang="en-US"/>
          </a:p>
        </p:txBody>
      </p:sp>
      <p:sp>
        <p:nvSpPr>
          <p:cNvPr id="1209352" name="Text Box 8"/>
          <p:cNvSpPr txBox="1">
            <a:spLocks noChangeArrowheads="1"/>
          </p:cNvSpPr>
          <p:nvPr/>
        </p:nvSpPr>
        <p:spPr bwMode="auto">
          <a:xfrm>
            <a:off x="468313" y="4652963"/>
            <a:ext cx="8280400" cy="1373187"/>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از طرف ديگر در يك مهارت شناختي ماهيت و كيفيت حركت مخالف مهم نيست، اما تصميم گيري در خصوص انتخاب و نوع حركت بسيار مهم است؛‌</a:t>
            </a:r>
            <a:r>
              <a:rPr lang="fa-IR" altLang="zh-CN"/>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9351"/>
                                        </p:tgtEl>
                                        <p:attrNameLst>
                                          <p:attrName>style.visibility</p:attrName>
                                        </p:attrNameLst>
                                      </p:cBhvr>
                                      <p:to>
                                        <p:strVal val="visible"/>
                                      </p:to>
                                    </p:set>
                                    <p:anim calcmode="lin" valueType="num">
                                      <p:cBhvr additive="base">
                                        <p:cTn id="7" dur="500" fill="hold"/>
                                        <p:tgtEl>
                                          <p:spTgt spid="1209351"/>
                                        </p:tgtEl>
                                        <p:attrNameLst>
                                          <p:attrName>ppt_x</p:attrName>
                                        </p:attrNameLst>
                                      </p:cBhvr>
                                      <p:tavLst>
                                        <p:tav tm="0">
                                          <p:val>
                                            <p:strVal val="#ppt_x"/>
                                          </p:val>
                                        </p:tav>
                                        <p:tav tm="100000">
                                          <p:val>
                                            <p:strVal val="#ppt_x"/>
                                          </p:val>
                                        </p:tav>
                                      </p:tavLst>
                                    </p:anim>
                                    <p:anim calcmode="lin" valueType="num">
                                      <p:cBhvr additive="base">
                                        <p:cTn id="8" dur="500" fill="hold"/>
                                        <p:tgtEl>
                                          <p:spTgt spid="12093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09352"/>
                                        </p:tgtEl>
                                        <p:attrNameLst>
                                          <p:attrName>style.visibility</p:attrName>
                                        </p:attrNameLst>
                                      </p:cBhvr>
                                      <p:to>
                                        <p:strVal val="visible"/>
                                      </p:to>
                                    </p:set>
                                    <p:anim calcmode="lin" valueType="num">
                                      <p:cBhvr additive="base">
                                        <p:cTn id="13" dur="500" fill="hold"/>
                                        <p:tgtEl>
                                          <p:spTgt spid="1209352"/>
                                        </p:tgtEl>
                                        <p:attrNameLst>
                                          <p:attrName>ppt_x</p:attrName>
                                        </p:attrNameLst>
                                      </p:cBhvr>
                                      <p:tavLst>
                                        <p:tav tm="0">
                                          <p:val>
                                            <p:strVal val="#ppt_x"/>
                                          </p:val>
                                        </p:tav>
                                        <p:tav tm="100000">
                                          <p:val>
                                            <p:strVal val="#ppt_x"/>
                                          </p:val>
                                        </p:tav>
                                      </p:tavLst>
                                    </p:anim>
                                    <p:anim calcmode="lin" valueType="num">
                                      <p:cBhvr additive="base">
                                        <p:cTn id="14" dur="500" fill="hold"/>
                                        <p:tgtEl>
                                          <p:spTgt spid="12093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351" grpId="0"/>
      <p:bldP spid="120935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0372" name="Text Box 4"/>
          <p:cNvSpPr txBox="1">
            <a:spLocks noChangeArrowheads="1"/>
          </p:cNvSpPr>
          <p:nvPr/>
        </p:nvSpPr>
        <p:spPr bwMode="auto">
          <a:xfrm>
            <a:off x="611188" y="2565400"/>
            <a:ext cx="7921625" cy="1373188"/>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مهارت شناختي عمدتاً به انتخاب نوع حركت وابسته است، مهارت حركتي به كيفيت و چگونگي اجراي مهارت اهميت بيشتري مي</a:t>
            </a:r>
            <a:r>
              <a:rPr lang="en-US" altLang="zh-CN">
                <a:ea typeface="SimSun" pitchFamily="2" charset="-122"/>
                <a:cs typeface="Arial" pitchFamily="34" charset="0"/>
              </a:rPr>
              <a:t>‎</a:t>
            </a:r>
            <a:r>
              <a:rPr lang="fa-IR" altLang="zh-CN">
                <a:cs typeface="Arial" pitchFamily="34" charset="0"/>
              </a:rPr>
              <a:t>دهد.</a:t>
            </a:r>
            <a:r>
              <a:rPr lang="en-US" altLang="zh-CN">
                <a:ea typeface="SimSun" pitchFamily="2" charset="-122"/>
              </a:rPr>
              <a:t> </a:t>
            </a:r>
            <a:endParaRPr lang="en-US"/>
          </a:p>
        </p:txBody>
      </p:sp>
      <p:sp>
        <p:nvSpPr>
          <p:cNvPr id="1210373" name="Line 5"/>
          <p:cNvSpPr>
            <a:spLocks noChangeShapeType="1"/>
          </p:cNvSpPr>
          <p:nvPr/>
        </p:nvSpPr>
        <p:spPr bwMode="auto">
          <a:xfrm>
            <a:off x="119063" y="2444750"/>
            <a:ext cx="8763000" cy="0"/>
          </a:xfrm>
          <a:prstGeom prst="line">
            <a:avLst/>
          </a:prstGeom>
          <a:noFill/>
          <a:ln w="9525">
            <a:solidFill>
              <a:schemeClr val="tx1"/>
            </a:solidFill>
            <a:round/>
            <a:headEnd/>
            <a:tailEnd/>
          </a:ln>
          <a:effectLst/>
        </p:spPr>
        <p:txBody>
          <a:bodyPr wrap="none" anchor="ctr"/>
          <a:lstStyle/>
          <a:p>
            <a:endParaRPr lang="fa-IR"/>
          </a:p>
        </p:txBody>
      </p:sp>
      <p:sp>
        <p:nvSpPr>
          <p:cNvPr id="1210374" name="Line 6"/>
          <p:cNvSpPr>
            <a:spLocks noChangeShapeType="1"/>
          </p:cNvSpPr>
          <p:nvPr/>
        </p:nvSpPr>
        <p:spPr bwMode="auto">
          <a:xfrm>
            <a:off x="157163" y="3657600"/>
            <a:ext cx="8686800" cy="0"/>
          </a:xfrm>
          <a:prstGeom prst="line">
            <a:avLst/>
          </a:prstGeom>
          <a:noFill/>
          <a:ln w="9525">
            <a:solidFill>
              <a:schemeClr val="tx1"/>
            </a:solidFill>
            <a:round/>
            <a:headEnd/>
            <a:tailEnd/>
          </a:ln>
          <a:effectLst/>
        </p:spPr>
        <p:txBody>
          <a:bodyPr wrap="none" anchor="ctr"/>
          <a:lstStyle/>
          <a:p>
            <a:endParaRPr lang="fa-IR"/>
          </a:p>
        </p:txBody>
      </p:sp>
      <p:sp>
        <p:nvSpPr>
          <p:cNvPr id="1210375" name="Rectangle 7"/>
          <p:cNvSpPr>
            <a:spLocks noChangeArrowheads="1"/>
          </p:cNvSpPr>
          <p:nvPr/>
        </p:nvSpPr>
        <p:spPr bwMode="auto">
          <a:xfrm>
            <a:off x="6642100" y="1828800"/>
            <a:ext cx="2286000" cy="528638"/>
          </a:xfrm>
          <a:prstGeom prst="rect">
            <a:avLst/>
          </a:prstGeom>
          <a:noFill/>
          <a:ln w="9525">
            <a:solidFill>
              <a:srgbClr val="FF00FF"/>
            </a:solidFill>
            <a:miter lim="800000"/>
            <a:headEnd/>
            <a:tailEnd/>
          </a:ln>
          <a:effectLst/>
        </p:spPr>
        <p:txBody>
          <a:bodyPr wrap="none">
            <a:spAutoFit/>
          </a:bodyPr>
          <a:lstStyle/>
          <a:p>
            <a:pPr algn="ctr" eaLnBrk="1" hangingPunct="1">
              <a:spcBef>
                <a:spcPct val="0"/>
              </a:spcBef>
              <a:buClrTx/>
              <a:buSzTx/>
              <a:buFontTx/>
              <a:buNone/>
            </a:pPr>
            <a:r>
              <a:rPr kumimoji="0" lang="ar-SA" altLang="zh-CN">
                <a:latin typeface="Times New Roman" pitchFamily="18" charset="0"/>
                <a:cs typeface="Traffic" pitchFamily="2" charset="-78"/>
              </a:rPr>
              <a:t>مهارتهاي حركتي</a:t>
            </a:r>
            <a:r>
              <a:rPr kumimoji="0" lang="ar-SA" altLang="zh-CN">
                <a:latin typeface="Times New Roman" pitchFamily="18" charset="0"/>
                <a:ea typeface="SimSun" pitchFamily="2" charset="-122"/>
                <a:cs typeface="Traffic" pitchFamily="2" charset="-78"/>
              </a:rPr>
              <a:t> </a:t>
            </a:r>
          </a:p>
        </p:txBody>
      </p:sp>
      <p:sp>
        <p:nvSpPr>
          <p:cNvPr id="1210376" name="Rectangle 8"/>
          <p:cNvSpPr>
            <a:spLocks noChangeArrowheads="1"/>
          </p:cNvSpPr>
          <p:nvPr/>
        </p:nvSpPr>
        <p:spPr bwMode="auto">
          <a:xfrm>
            <a:off x="285750" y="1773238"/>
            <a:ext cx="2341563" cy="528637"/>
          </a:xfrm>
          <a:prstGeom prst="rect">
            <a:avLst/>
          </a:prstGeom>
          <a:noFill/>
          <a:ln w="9525">
            <a:solidFill>
              <a:srgbClr val="800000"/>
            </a:solidFill>
            <a:miter lim="800000"/>
            <a:headEnd/>
            <a:tailEnd/>
          </a:ln>
          <a:effectLst/>
        </p:spPr>
        <p:txBody>
          <a:bodyPr wrap="none">
            <a:spAutoFit/>
          </a:bodyPr>
          <a:lstStyle/>
          <a:p>
            <a:pPr algn="ctr" eaLnBrk="1" hangingPunct="1">
              <a:spcBef>
                <a:spcPct val="0"/>
              </a:spcBef>
              <a:buClrTx/>
              <a:buSzTx/>
              <a:buFontTx/>
              <a:buNone/>
            </a:pPr>
            <a:r>
              <a:rPr kumimoji="0" lang="ar-SA" altLang="zh-CN">
                <a:latin typeface="Times New Roman" pitchFamily="18" charset="0"/>
                <a:cs typeface="Traffic" pitchFamily="2" charset="-78"/>
              </a:rPr>
              <a:t>مهارتهاي شناختي</a:t>
            </a:r>
            <a:r>
              <a:rPr kumimoji="0" lang="ar-SA" altLang="zh-CN">
                <a:latin typeface="Times New Roman" pitchFamily="18" charset="0"/>
                <a:ea typeface="SimSun" pitchFamily="2" charset="-122"/>
                <a:cs typeface="Traffic" pitchFamily="2" charset="-78"/>
              </a:rPr>
              <a:t> </a:t>
            </a:r>
          </a:p>
        </p:txBody>
      </p:sp>
      <p:sp>
        <p:nvSpPr>
          <p:cNvPr id="1210377" name="Rectangle 9"/>
          <p:cNvSpPr>
            <a:spLocks noChangeArrowheads="1"/>
          </p:cNvSpPr>
          <p:nvPr/>
        </p:nvSpPr>
        <p:spPr bwMode="auto">
          <a:xfrm>
            <a:off x="6705600" y="2667000"/>
            <a:ext cx="2227263" cy="711200"/>
          </a:xfrm>
          <a:prstGeom prst="rect">
            <a:avLst/>
          </a:prstGeom>
          <a:noFill/>
          <a:ln w="9525">
            <a:solidFill>
              <a:srgbClr val="FF00FF"/>
            </a:solidFill>
            <a:miter lim="800000"/>
            <a:headEnd/>
            <a:tailEnd/>
          </a:ln>
          <a:effectLst/>
        </p:spPr>
        <p:txBody>
          <a:bodyPr>
            <a:spAutoFit/>
          </a:bodyPr>
          <a:lstStyle/>
          <a:p>
            <a:pPr algn="just" eaLnBrk="1" hangingPunct="1">
              <a:spcBef>
                <a:spcPct val="0"/>
              </a:spcBef>
              <a:buClrTx/>
              <a:buSzTx/>
              <a:buFontTx/>
              <a:buNone/>
            </a:pPr>
            <a:r>
              <a:rPr kumimoji="0" lang="ar-SA" altLang="zh-CN" sz="2000">
                <a:latin typeface="Times New Roman" pitchFamily="18" charset="0"/>
                <a:cs typeface="Traffic" pitchFamily="2" charset="-78"/>
              </a:rPr>
              <a:t>حداقل تصميم گيري</a:t>
            </a:r>
            <a:endParaRPr kumimoji="0" lang="ar-SA" altLang="zh-CN" sz="2000">
              <a:latin typeface="Times New Roman" pitchFamily="18" charset="0"/>
              <a:ea typeface="SimSun" pitchFamily="2" charset="-122"/>
              <a:cs typeface="Times New Roman" pitchFamily="18" charset="0"/>
            </a:endParaRPr>
          </a:p>
          <a:p>
            <a:pPr algn="ctr" rtl="0" eaLnBrk="1" hangingPunct="1">
              <a:spcBef>
                <a:spcPct val="0"/>
              </a:spcBef>
              <a:buClrTx/>
              <a:buSzTx/>
              <a:buFontTx/>
              <a:buNone/>
            </a:pPr>
            <a:r>
              <a:rPr kumimoji="0" lang="ar-SA" altLang="zh-CN" sz="2000">
                <a:latin typeface="Times New Roman" pitchFamily="18" charset="0"/>
                <a:cs typeface="Traffic" pitchFamily="2" charset="-78"/>
              </a:rPr>
              <a:t>حداكثر كنترل حركتي</a:t>
            </a:r>
            <a:r>
              <a:rPr kumimoji="0" lang="en-US" altLang="zh-CN" sz="2000">
                <a:latin typeface="Times New Roman" pitchFamily="18" charset="0"/>
                <a:ea typeface="SimSun" pitchFamily="2" charset="-122"/>
              </a:rPr>
              <a:t> </a:t>
            </a:r>
            <a:endParaRPr kumimoji="0" lang="en-US" sz="2000">
              <a:latin typeface="Times New Roman" pitchFamily="18" charset="0"/>
              <a:cs typeface="Traffic" pitchFamily="2" charset="-78"/>
            </a:endParaRPr>
          </a:p>
        </p:txBody>
      </p:sp>
      <p:sp>
        <p:nvSpPr>
          <p:cNvPr id="1210378" name="Rectangle 10"/>
          <p:cNvSpPr>
            <a:spLocks noChangeArrowheads="1"/>
          </p:cNvSpPr>
          <p:nvPr/>
        </p:nvSpPr>
        <p:spPr bwMode="auto">
          <a:xfrm>
            <a:off x="3419475" y="2538413"/>
            <a:ext cx="2366963" cy="1016000"/>
          </a:xfrm>
          <a:prstGeom prst="rect">
            <a:avLst/>
          </a:prstGeom>
          <a:noFill/>
          <a:ln w="9525">
            <a:solidFill>
              <a:srgbClr val="FF0000"/>
            </a:solidFill>
            <a:miter lim="800000"/>
            <a:headEnd/>
            <a:tailEnd/>
          </a:ln>
          <a:effectLst/>
        </p:spPr>
        <p:txBody>
          <a:bodyPr>
            <a:spAutoFit/>
          </a:bodyPr>
          <a:lstStyle/>
          <a:p>
            <a:pPr algn="just" eaLnBrk="1" hangingPunct="1">
              <a:spcBef>
                <a:spcPct val="0"/>
              </a:spcBef>
              <a:buClrTx/>
              <a:buSzTx/>
              <a:buFontTx/>
              <a:buNone/>
            </a:pPr>
            <a:r>
              <a:rPr kumimoji="0" lang="ar-SA" altLang="zh-CN" sz="2000">
                <a:latin typeface="Times New Roman" pitchFamily="18" charset="0"/>
                <a:cs typeface="Traffic" pitchFamily="2" charset="-78"/>
              </a:rPr>
              <a:t>تا اندازه اي تصميم گيري</a:t>
            </a:r>
            <a:endParaRPr kumimoji="0" lang="ar-SA" altLang="zh-CN" sz="2000">
              <a:latin typeface="Times New Roman" pitchFamily="18" charset="0"/>
              <a:ea typeface="SimSun" pitchFamily="2" charset="-122"/>
              <a:cs typeface="Times New Roman" pitchFamily="18" charset="0"/>
            </a:endParaRPr>
          </a:p>
          <a:p>
            <a:pPr algn="ctr" rtl="0" eaLnBrk="1" hangingPunct="1">
              <a:spcBef>
                <a:spcPct val="0"/>
              </a:spcBef>
              <a:buClrTx/>
              <a:buSzTx/>
              <a:buFontTx/>
              <a:buNone/>
            </a:pPr>
            <a:r>
              <a:rPr kumimoji="0" lang="ar-SA" altLang="zh-CN" sz="2000">
                <a:latin typeface="Times New Roman" pitchFamily="18" charset="0"/>
                <a:cs typeface="Traffic" pitchFamily="2" charset="-78"/>
              </a:rPr>
              <a:t>تا اندازه اي كنترل حركتي</a:t>
            </a:r>
            <a:r>
              <a:rPr kumimoji="0" lang="en-US" altLang="zh-CN" sz="2000">
                <a:latin typeface="Times New Roman" pitchFamily="18" charset="0"/>
                <a:ea typeface="SimSun" pitchFamily="2" charset="-122"/>
              </a:rPr>
              <a:t> </a:t>
            </a:r>
            <a:endParaRPr kumimoji="0" lang="en-US" sz="2000">
              <a:latin typeface="Times New Roman" pitchFamily="18" charset="0"/>
              <a:cs typeface="Traffic" pitchFamily="2" charset="-78"/>
            </a:endParaRPr>
          </a:p>
        </p:txBody>
      </p:sp>
      <p:sp>
        <p:nvSpPr>
          <p:cNvPr id="1210379" name="Rectangle 11"/>
          <p:cNvSpPr>
            <a:spLocks noChangeArrowheads="1"/>
          </p:cNvSpPr>
          <p:nvPr/>
        </p:nvSpPr>
        <p:spPr bwMode="auto">
          <a:xfrm>
            <a:off x="300038" y="2590800"/>
            <a:ext cx="2443162" cy="711200"/>
          </a:xfrm>
          <a:prstGeom prst="rect">
            <a:avLst/>
          </a:prstGeom>
          <a:noFill/>
          <a:ln w="9525">
            <a:solidFill>
              <a:srgbClr val="800000"/>
            </a:solidFill>
            <a:miter lim="800000"/>
            <a:headEnd/>
            <a:tailEnd/>
          </a:ln>
          <a:effectLst/>
        </p:spPr>
        <p:txBody>
          <a:bodyPr>
            <a:spAutoFit/>
          </a:bodyPr>
          <a:lstStyle/>
          <a:p>
            <a:pPr algn="just" eaLnBrk="1" hangingPunct="1">
              <a:spcBef>
                <a:spcPct val="0"/>
              </a:spcBef>
              <a:buClrTx/>
              <a:buSzTx/>
              <a:buFontTx/>
              <a:buNone/>
            </a:pPr>
            <a:r>
              <a:rPr kumimoji="0" lang="ar-SA" altLang="zh-CN" sz="2000">
                <a:latin typeface="Times New Roman" pitchFamily="18" charset="0"/>
                <a:cs typeface="Traffic" pitchFamily="2" charset="-78"/>
              </a:rPr>
              <a:t>حداكثر تصميم گيري</a:t>
            </a:r>
            <a:endParaRPr kumimoji="0" lang="ar-SA" altLang="zh-CN" sz="2000">
              <a:latin typeface="Times New Roman" pitchFamily="18" charset="0"/>
              <a:ea typeface="SimSun" pitchFamily="2" charset="-122"/>
              <a:cs typeface="Times New Roman" pitchFamily="18" charset="0"/>
            </a:endParaRPr>
          </a:p>
          <a:p>
            <a:pPr algn="ctr" rtl="0" eaLnBrk="1" hangingPunct="1">
              <a:spcBef>
                <a:spcPct val="0"/>
              </a:spcBef>
              <a:buClrTx/>
              <a:buSzTx/>
              <a:buFontTx/>
              <a:buNone/>
            </a:pPr>
            <a:r>
              <a:rPr kumimoji="0" lang="ar-SA" altLang="zh-CN" sz="2000">
                <a:latin typeface="Times New Roman" pitchFamily="18" charset="0"/>
                <a:cs typeface="Traffic" pitchFamily="2" charset="-78"/>
              </a:rPr>
              <a:t>حداقل كنترل حركتي</a:t>
            </a:r>
            <a:r>
              <a:rPr kumimoji="0" lang="en-US" altLang="zh-CN" sz="2000">
                <a:latin typeface="Times New Roman" pitchFamily="18" charset="0"/>
                <a:ea typeface="SimSun" pitchFamily="2" charset="-122"/>
              </a:rPr>
              <a:t> </a:t>
            </a:r>
            <a:endParaRPr kumimoji="0" lang="en-US" sz="2000">
              <a:latin typeface="Times New Roman" pitchFamily="18" charset="0"/>
              <a:cs typeface="Traffic" pitchFamily="2" charset="-78"/>
            </a:endParaRPr>
          </a:p>
        </p:txBody>
      </p:sp>
      <p:sp>
        <p:nvSpPr>
          <p:cNvPr id="1210380" name="Text Box 12"/>
          <p:cNvSpPr txBox="1">
            <a:spLocks noChangeArrowheads="1"/>
          </p:cNvSpPr>
          <p:nvPr/>
        </p:nvSpPr>
        <p:spPr bwMode="auto">
          <a:xfrm>
            <a:off x="3492500" y="3789363"/>
            <a:ext cx="2366963" cy="2663825"/>
          </a:xfrm>
          <a:prstGeom prst="rect">
            <a:avLst/>
          </a:prstGeom>
          <a:noFill/>
          <a:ln w="9525">
            <a:solidFill>
              <a:srgbClr val="FF0000"/>
            </a:solidFill>
            <a:miter lim="800000"/>
            <a:headEnd/>
            <a:tailEnd/>
          </a:ln>
          <a:effectLst/>
        </p:spPr>
        <p:txBody>
          <a:bodyPr>
            <a:spAutoFit/>
          </a:bodyPr>
          <a:lstStyle/>
          <a:p>
            <a:pPr algn="r" eaLnBrk="1" hangingPunct="1">
              <a:spcBef>
                <a:spcPct val="0"/>
              </a:spcBef>
              <a:buClrTx/>
              <a:buSzTx/>
              <a:buFontTx/>
              <a:buNone/>
            </a:pPr>
            <a:r>
              <a:rPr kumimoji="0" lang="ar-SA" altLang="zh-CN">
                <a:latin typeface="Times New Roman" pitchFamily="18" charset="0"/>
                <a:cs typeface="Traffic" pitchFamily="2" charset="-78"/>
              </a:rPr>
              <a:t>بازي در پست هافبك</a:t>
            </a:r>
            <a:endParaRPr kumimoji="0" lang="ar-SA" altLang="zh-CN">
              <a:latin typeface="Times New Roman" pitchFamily="18" charset="0"/>
              <a:ea typeface="SimSun" pitchFamily="2" charset="-122"/>
              <a:cs typeface="Traffic" pitchFamily="2" charset="-78"/>
            </a:endParaRPr>
          </a:p>
          <a:p>
            <a:pPr algn="r" eaLnBrk="1" hangingPunct="1">
              <a:spcBef>
                <a:spcPct val="0"/>
              </a:spcBef>
              <a:buClrTx/>
              <a:buSzTx/>
              <a:buFontTx/>
              <a:buNone/>
            </a:pPr>
            <a:r>
              <a:rPr kumimoji="0" lang="ar-SA" altLang="zh-CN">
                <a:latin typeface="Times New Roman" pitchFamily="18" charset="0"/>
                <a:cs typeface="Traffic" pitchFamily="2" charset="-78"/>
              </a:rPr>
              <a:t>رانندگي در مسابقه اتومبيلراني</a:t>
            </a:r>
            <a:endParaRPr kumimoji="0" lang="ar-SA" altLang="zh-CN">
              <a:latin typeface="Times New Roman" pitchFamily="18" charset="0"/>
              <a:ea typeface="SimSun" pitchFamily="2" charset="-122"/>
            </a:endParaRPr>
          </a:p>
          <a:p>
            <a:pPr algn="r" eaLnBrk="1" hangingPunct="1">
              <a:spcBef>
                <a:spcPct val="0"/>
              </a:spcBef>
              <a:buClrTx/>
              <a:buSzTx/>
              <a:buFontTx/>
              <a:buNone/>
            </a:pPr>
            <a:r>
              <a:rPr kumimoji="0" lang="ar-SA" altLang="zh-CN">
                <a:latin typeface="Times New Roman" pitchFamily="18" charset="0"/>
                <a:cs typeface="Traffic" pitchFamily="2" charset="-78"/>
              </a:rPr>
              <a:t>قايقراني </a:t>
            </a:r>
            <a:endParaRPr kumimoji="0" lang="en-US">
              <a:latin typeface="Times New Roman" pitchFamily="18" charset="0"/>
              <a:cs typeface="Traffic" pitchFamily="2" charset="-78"/>
            </a:endParaRPr>
          </a:p>
        </p:txBody>
      </p:sp>
      <p:sp>
        <p:nvSpPr>
          <p:cNvPr id="1210381" name="Text Box 13"/>
          <p:cNvSpPr txBox="1">
            <a:spLocks noChangeArrowheads="1"/>
          </p:cNvSpPr>
          <p:nvPr/>
        </p:nvSpPr>
        <p:spPr bwMode="auto">
          <a:xfrm>
            <a:off x="271463" y="4267200"/>
            <a:ext cx="2519362" cy="1382713"/>
          </a:xfrm>
          <a:prstGeom prst="rect">
            <a:avLst/>
          </a:prstGeom>
          <a:noFill/>
          <a:ln w="9525">
            <a:solidFill>
              <a:srgbClr val="800000"/>
            </a:solidFill>
            <a:miter lim="800000"/>
            <a:headEnd/>
            <a:tailEnd/>
          </a:ln>
          <a:effectLst/>
        </p:spPr>
        <p:txBody>
          <a:bodyPr>
            <a:spAutoFit/>
          </a:bodyPr>
          <a:lstStyle/>
          <a:p>
            <a:pPr algn="just" eaLnBrk="1" hangingPunct="1">
              <a:spcBef>
                <a:spcPct val="0"/>
              </a:spcBef>
              <a:buClrTx/>
              <a:buSzTx/>
              <a:buFontTx/>
              <a:buNone/>
            </a:pPr>
            <a:r>
              <a:rPr kumimoji="0" lang="ar-SA" altLang="zh-CN">
                <a:latin typeface="Times New Roman" pitchFamily="18" charset="0"/>
                <a:cs typeface="Traffic" pitchFamily="2" charset="-78"/>
              </a:rPr>
              <a:t>بازي در شطرنج</a:t>
            </a:r>
            <a:endParaRPr kumimoji="0" lang="ar-SA" altLang="zh-CN">
              <a:latin typeface="Times New Roman" pitchFamily="18" charset="0"/>
              <a:ea typeface="SimSun" pitchFamily="2" charset="-122"/>
              <a:cs typeface="Times New Roman" pitchFamily="18" charset="0"/>
            </a:endParaRPr>
          </a:p>
          <a:p>
            <a:pPr algn="just" eaLnBrk="1" hangingPunct="1">
              <a:spcBef>
                <a:spcPct val="0"/>
              </a:spcBef>
              <a:buClrTx/>
              <a:buSzTx/>
              <a:buFontTx/>
              <a:buNone/>
            </a:pPr>
            <a:r>
              <a:rPr kumimoji="0" lang="ar-SA" altLang="zh-CN">
                <a:latin typeface="Times New Roman" pitchFamily="18" charset="0"/>
                <a:cs typeface="Traffic" pitchFamily="2" charset="-78"/>
              </a:rPr>
              <a:t>پختن غذا</a:t>
            </a:r>
            <a:endParaRPr kumimoji="0" lang="ar-SA" altLang="zh-CN">
              <a:latin typeface="Times New Roman" pitchFamily="18" charset="0"/>
              <a:ea typeface="SimSun" pitchFamily="2" charset="-122"/>
            </a:endParaRPr>
          </a:p>
          <a:p>
            <a:pPr algn="ctr" eaLnBrk="1" hangingPunct="1">
              <a:spcBef>
                <a:spcPct val="0"/>
              </a:spcBef>
              <a:buClrTx/>
              <a:buSzTx/>
              <a:buFontTx/>
              <a:buNone/>
            </a:pPr>
            <a:r>
              <a:rPr kumimoji="0" lang="ar-SA" altLang="zh-CN">
                <a:latin typeface="Times New Roman" pitchFamily="18" charset="0"/>
                <a:cs typeface="Traffic" pitchFamily="2" charset="-78"/>
              </a:rPr>
              <a:t>مربيگري ورزش</a:t>
            </a:r>
            <a:r>
              <a:rPr kumimoji="0" lang="ar-SA" altLang="zh-CN">
                <a:latin typeface="Times New Roman" pitchFamily="18" charset="0"/>
                <a:ea typeface="SimSun" pitchFamily="2" charset="-122"/>
              </a:rPr>
              <a:t> </a:t>
            </a:r>
            <a:endParaRPr kumimoji="0" lang="en-US">
              <a:latin typeface="Times New Roman" pitchFamily="18" charset="0"/>
              <a:ea typeface="SimSun" pitchFamily="2" charset="-122"/>
            </a:endParaRPr>
          </a:p>
        </p:txBody>
      </p:sp>
      <p:sp>
        <p:nvSpPr>
          <p:cNvPr id="1210382" name="Text Box 14"/>
          <p:cNvSpPr txBox="1">
            <a:spLocks noChangeArrowheads="1"/>
          </p:cNvSpPr>
          <p:nvPr/>
        </p:nvSpPr>
        <p:spPr bwMode="auto">
          <a:xfrm>
            <a:off x="6548438" y="3810000"/>
            <a:ext cx="2366962" cy="2236788"/>
          </a:xfrm>
          <a:prstGeom prst="rect">
            <a:avLst/>
          </a:prstGeom>
          <a:noFill/>
          <a:ln w="9525">
            <a:solidFill>
              <a:srgbClr val="FF00FF"/>
            </a:solidFill>
            <a:miter lim="800000"/>
            <a:headEnd/>
            <a:tailEnd/>
          </a:ln>
          <a:effectLst/>
        </p:spPr>
        <p:txBody>
          <a:bodyPr>
            <a:spAutoFit/>
          </a:bodyPr>
          <a:lstStyle/>
          <a:p>
            <a:pPr algn="r" eaLnBrk="1" hangingPunct="1">
              <a:spcBef>
                <a:spcPct val="0"/>
              </a:spcBef>
              <a:buClrTx/>
              <a:buSzTx/>
              <a:buFontTx/>
              <a:buNone/>
            </a:pPr>
            <a:r>
              <a:rPr kumimoji="0" lang="ar-SA" altLang="zh-CN">
                <a:latin typeface="Times New Roman" pitchFamily="18" charset="0"/>
                <a:cs typeface="Traffic" pitchFamily="2" charset="-78"/>
              </a:rPr>
              <a:t>پرش ارتفاع</a:t>
            </a:r>
            <a:endParaRPr kumimoji="0" lang="ar-SA" altLang="zh-CN">
              <a:latin typeface="Times New Roman" pitchFamily="18" charset="0"/>
              <a:ea typeface="SimSun" pitchFamily="2" charset="-122"/>
              <a:cs typeface="Traffic" pitchFamily="2" charset="-78"/>
            </a:endParaRPr>
          </a:p>
          <a:p>
            <a:pPr algn="r" eaLnBrk="1" hangingPunct="1">
              <a:spcBef>
                <a:spcPct val="0"/>
              </a:spcBef>
              <a:buClrTx/>
              <a:buSzTx/>
              <a:buFontTx/>
              <a:buNone/>
            </a:pPr>
            <a:r>
              <a:rPr kumimoji="0" lang="ar-SA" altLang="zh-CN">
                <a:latin typeface="Times New Roman" pitchFamily="18" charset="0"/>
                <a:cs typeface="Traffic" pitchFamily="2" charset="-78"/>
              </a:rPr>
              <a:t>پرتاب توپ بيسبال</a:t>
            </a:r>
          </a:p>
          <a:p>
            <a:pPr algn="r" eaLnBrk="1" hangingPunct="1">
              <a:spcBef>
                <a:spcPct val="0"/>
              </a:spcBef>
              <a:buClrTx/>
              <a:buSzTx/>
              <a:buFontTx/>
              <a:buNone/>
            </a:pPr>
            <a:endParaRPr kumimoji="0" lang="ar-SA" altLang="zh-CN">
              <a:latin typeface="Times New Roman" pitchFamily="18" charset="0"/>
              <a:ea typeface="SimSun" pitchFamily="2" charset="-122"/>
            </a:endParaRPr>
          </a:p>
          <a:p>
            <a:pPr algn="r" eaLnBrk="1" hangingPunct="1">
              <a:spcBef>
                <a:spcPct val="0"/>
              </a:spcBef>
              <a:buClrTx/>
              <a:buSzTx/>
              <a:buFontTx/>
              <a:buNone/>
            </a:pPr>
            <a:r>
              <a:rPr kumimoji="0" lang="ar-SA" altLang="zh-CN">
                <a:latin typeface="Times New Roman" pitchFamily="18" charset="0"/>
                <a:cs typeface="Traffic" pitchFamily="2" charset="-78"/>
              </a:rPr>
              <a:t>وزنه برداري </a:t>
            </a:r>
            <a:endParaRPr kumimoji="0" lang="en-US">
              <a:latin typeface="Times New Roman" pitchFamily="18" charset="0"/>
              <a:cs typeface="Traffic" pitchFamily="2" charset="-78"/>
            </a:endParaRPr>
          </a:p>
        </p:txBody>
      </p:sp>
      <p:sp>
        <p:nvSpPr>
          <p:cNvPr id="1210383" name="Text Box 15"/>
          <p:cNvSpPr txBox="1">
            <a:spLocks noChangeArrowheads="1"/>
          </p:cNvSpPr>
          <p:nvPr/>
        </p:nvSpPr>
        <p:spPr bwMode="auto">
          <a:xfrm>
            <a:off x="0" y="6237288"/>
            <a:ext cx="3059113" cy="336550"/>
          </a:xfrm>
          <a:prstGeom prst="rect">
            <a:avLst/>
          </a:prstGeom>
          <a:noFill/>
          <a:ln w="9525" algn="ctr">
            <a:noFill/>
            <a:miter lim="800000"/>
            <a:headEnd/>
            <a:tailEnd/>
          </a:ln>
          <a:effectLst/>
        </p:spPr>
        <p:txBody>
          <a:bodyPr>
            <a:spAutoFit/>
          </a:bodyPr>
          <a:lstStyle/>
          <a:p>
            <a:pPr marL="342900" indent="-342900">
              <a:spcBef>
                <a:spcPct val="50000"/>
              </a:spcBef>
            </a:pPr>
            <a:r>
              <a:rPr lang="fa-IR" altLang="zh-CN" sz="1600">
                <a:cs typeface="Arial" pitchFamily="34" charset="0"/>
              </a:rPr>
              <a:t>جدول 3-1 بعد مهارت حركتي- شناختي</a:t>
            </a:r>
            <a:r>
              <a:rPr lang="en-US" altLang="zh-CN" sz="1600">
                <a:ea typeface="SimSun" pitchFamily="2" charset="-122"/>
              </a:rPr>
              <a:t> </a:t>
            </a:r>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1210372"/>
                                        </p:tgtEl>
                                      </p:cBhvr>
                                    </p:animEffect>
                                    <p:set>
                                      <p:cBhvr>
                                        <p:cTn id="7" dur="1" fill="hold">
                                          <p:stCondLst>
                                            <p:cond delay="499"/>
                                          </p:stCondLst>
                                        </p:cTn>
                                        <p:tgtEl>
                                          <p:spTgt spid="121037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10373"/>
                                        </p:tgtEl>
                                        <p:attrNameLst>
                                          <p:attrName>style.visibility</p:attrName>
                                        </p:attrNameLst>
                                      </p:cBhvr>
                                      <p:to>
                                        <p:strVal val="visible"/>
                                      </p:to>
                                    </p:set>
                                    <p:anim calcmode="lin" valueType="num">
                                      <p:cBhvr additive="base">
                                        <p:cTn id="12" dur="500" fill="hold"/>
                                        <p:tgtEl>
                                          <p:spTgt spid="1210373"/>
                                        </p:tgtEl>
                                        <p:attrNameLst>
                                          <p:attrName>ppt_x</p:attrName>
                                        </p:attrNameLst>
                                      </p:cBhvr>
                                      <p:tavLst>
                                        <p:tav tm="0">
                                          <p:val>
                                            <p:strVal val="#ppt_x"/>
                                          </p:val>
                                        </p:tav>
                                        <p:tav tm="100000">
                                          <p:val>
                                            <p:strVal val="#ppt_x"/>
                                          </p:val>
                                        </p:tav>
                                      </p:tavLst>
                                    </p:anim>
                                    <p:anim calcmode="lin" valueType="num">
                                      <p:cBhvr additive="base">
                                        <p:cTn id="13" dur="500" fill="hold"/>
                                        <p:tgtEl>
                                          <p:spTgt spid="121037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210374"/>
                                        </p:tgtEl>
                                        <p:attrNameLst>
                                          <p:attrName>style.visibility</p:attrName>
                                        </p:attrNameLst>
                                      </p:cBhvr>
                                      <p:to>
                                        <p:strVal val="visible"/>
                                      </p:to>
                                    </p:set>
                                    <p:anim calcmode="lin" valueType="num">
                                      <p:cBhvr additive="base">
                                        <p:cTn id="16" dur="500" fill="hold"/>
                                        <p:tgtEl>
                                          <p:spTgt spid="1210374"/>
                                        </p:tgtEl>
                                        <p:attrNameLst>
                                          <p:attrName>ppt_x</p:attrName>
                                        </p:attrNameLst>
                                      </p:cBhvr>
                                      <p:tavLst>
                                        <p:tav tm="0">
                                          <p:val>
                                            <p:strVal val="#ppt_x"/>
                                          </p:val>
                                        </p:tav>
                                        <p:tav tm="100000">
                                          <p:val>
                                            <p:strVal val="#ppt_x"/>
                                          </p:val>
                                        </p:tav>
                                      </p:tavLst>
                                    </p:anim>
                                    <p:anim calcmode="lin" valueType="num">
                                      <p:cBhvr additive="base">
                                        <p:cTn id="17" dur="500" fill="hold"/>
                                        <p:tgtEl>
                                          <p:spTgt spid="1210374"/>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210375"/>
                                        </p:tgtEl>
                                        <p:attrNameLst>
                                          <p:attrName>style.visibility</p:attrName>
                                        </p:attrNameLst>
                                      </p:cBhvr>
                                      <p:to>
                                        <p:strVal val="visible"/>
                                      </p:to>
                                    </p:set>
                                    <p:anim calcmode="lin" valueType="num">
                                      <p:cBhvr additive="base">
                                        <p:cTn id="20" dur="500" fill="hold"/>
                                        <p:tgtEl>
                                          <p:spTgt spid="1210375"/>
                                        </p:tgtEl>
                                        <p:attrNameLst>
                                          <p:attrName>ppt_x</p:attrName>
                                        </p:attrNameLst>
                                      </p:cBhvr>
                                      <p:tavLst>
                                        <p:tav tm="0">
                                          <p:val>
                                            <p:strVal val="#ppt_x"/>
                                          </p:val>
                                        </p:tav>
                                        <p:tav tm="100000">
                                          <p:val>
                                            <p:strVal val="#ppt_x"/>
                                          </p:val>
                                        </p:tav>
                                      </p:tavLst>
                                    </p:anim>
                                    <p:anim calcmode="lin" valueType="num">
                                      <p:cBhvr additive="base">
                                        <p:cTn id="21" dur="500" fill="hold"/>
                                        <p:tgtEl>
                                          <p:spTgt spid="1210375"/>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210376"/>
                                        </p:tgtEl>
                                        <p:attrNameLst>
                                          <p:attrName>style.visibility</p:attrName>
                                        </p:attrNameLst>
                                      </p:cBhvr>
                                      <p:to>
                                        <p:strVal val="visible"/>
                                      </p:to>
                                    </p:set>
                                    <p:anim calcmode="lin" valueType="num">
                                      <p:cBhvr additive="base">
                                        <p:cTn id="24" dur="500" fill="hold"/>
                                        <p:tgtEl>
                                          <p:spTgt spid="1210376"/>
                                        </p:tgtEl>
                                        <p:attrNameLst>
                                          <p:attrName>ppt_x</p:attrName>
                                        </p:attrNameLst>
                                      </p:cBhvr>
                                      <p:tavLst>
                                        <p:tav tm="0">
                                          <p:val>
                                            <p:strVal val="#ppt_x"/>
                                          </p:val>
                                        </p:tav>
                                        <p:tav tm="100000">
                                          <p:val>
                                            <p:strVal val="#ppt_x"/>
                                          </p:val>
                                        </p:tav>
                                      </p:tavLst>
                                    </p:anim>
                                    <p:anim calcmode="lin" valueType="num">
                                      <p:cBhvr additive="base">
                                        <p:cTn id="25" dur="500" fill="hold"/>
                                        <p:tgtEl>
                                          <p:spTgt spid="1210376"/>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210377"/>
                                        </p:tgtEl>
                                        <p:attrNameLst>
                                          <p:attrName>style.visibility</p:attrName>
                                        </p:attrNameLst>
                                      </p:cBhvr>
                                      <p:to>
                                        <p:strVal val="visible"/>
                                      </p:to>
                                    </p:set>
                                    <p:anim calcmode="lin" valueType="num">
                                      <p:cBhvr additive="base">
                                        <p:cTn id="28" dur="500" fill="hold"/>
                                        <p:tgtEl>
                                          <p:spTgt spid="1210377"/>
                                        </p:tgtEl>
                                        <p:attrNameLst>
                                          <p:attrName>ppt_x</p:attrName>
                                        </p:attrNameLst>
                                      </p:cBhvr>
                                      <p:tavLst>
                                        <p:tav tm="0">
                                          <p:val>
                                            <p:strVal val="#ppt_x"/>
                                          </p:val>
                                        </p:tav>
                                        <p:tav tm="100000">
                                          <p:val>
                                            <p:strVal val="#ppt_x"/>
                                          </p:val>
                                        </p:tav>
                                      </p:tavLst>
                                    </p:anim>
                                    <p:anim calcmode="lin" valueType="num">
                                      <p:cBhvr additive="base">
                                        <p:cTn id="29" dur="500" fill="hold"/>
                                        <p:tgtEl>
                                          <p:spTgt spid="1210377"/>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210378"/>
                                        </p:tgtEl>
                                        <p:attrNameLst>
                                          <p:attrName>style.visibility</p:attrName>
                                        </p:attrNameLst>
                                      </p:cBhvr>
                                      <p:to>
                                        <p:strVal val="visible"/>
                                      </p:to>
                                    </p:set>
                                    <p:anim calcmode="lin" valueType="num">
                                      <p:cBhvr additive="base">
                                        <p:cTn id="32" dur="500" fill="hold"/>
                                        <p:tgtEl>
                                          <p:spTgt spid="1210378"/>
                                        </p:tgtEl>
                                        <p:attrNameLst>
                                          <p:attrName>ppt_x</p:attrName>
                                        </p:attrNameLst>
                                      </p:cBhvr>
                                      <p:tavLst>
                                        <p:tav tm="0">
                                          <p:val>
                                            <p:strVal val="#ppt_x"/>
                                          </p:val>
                                        </p:tav>
                                        <p:tav tm="100000">
                                          <p:val>
                                            <p:strVal val="#ppt_x"/>
                                          </p:val>
                                        </p:tav>
                                      </p:tavLst>
                                    </p:anim>
                                    <p:anim calcmode="lin" valueType="num">
                                      <p:cBhvr additive="base">
                                        <p:cTn id="33" dur="500" fill="hold"/>
                                        <p:tgtEl>
                                          <p:spTgt spid="1210378"/>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210379"/>
                                        </p:tgtEl>
                                        <p:attrNameLst>
                                          <p:attrName>style.visibility</p:attrName>
                                        </p:attrNameLst>
                                      </p:cBhvr>
                                      <p:to>
                                        <p:strVal val="visible"/>
                                      </p:to>
                                    </p:set>
                                    <p:anim calcmode="lin" valueType="num">
                                      <p:cBhvr additive="base">
                                        <p:cTn id="36" dur="500" fill="hold"/>
                                        <p:tgtEl>
                                          <p:spTgt spid="1210379"/>
                                        </p:tgtEl>
                                        <p:attrNameLst>
                                          <p:attrName>ppt_x</p:attrName>
                                        </p:attrNameLst>
                                      </p:cBhvr>
                                      <p:tavLst>
                                        <p:tav tm="0">
                                          <p:val>
                                            <p:strVal val="#ppt_x"/>
                                          </p:val>
                                        </p:tav>
                                        <p:tav tm="100000">
                                          <p:val>
                                            <p:strVal val="#ppt_x"/>
                                          </p:val>
                                        </p:tav>
                                      </p:tavLst>
                                    </p:anim>
                                    <p:anim calcmode="lin" valueType="num">
                                      <p:cBhvr additive="base">
                                        <p:cTn id="37" dur="500" fill="hold"/>
                                        <p:tgtEl>
                                          <p:spTgt spid="1210379"/>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210380"/>
                                        </p:tgtEl>
                                        <p:attrNameLst>
                                          <p:attrName>style.visibility</p:attrName>
                                        </p:attrNameLst>
                                      </p:cBhvr>
                                      <p:to>
                                        <p:strVal val="visible"/>
                                      </p:to>
                                    </p:set>
                                    <p:anim calcmode="lin" valueType="num">
                                      <p:cBhvr additive="base">
                                        <p:cTn id="40" dur="500" fill="hold"/>
                                        <p:tgtEl>
                                          <p:spTgt spid="1210380"/>
                                        </p:tgtEl>
                                        <p:attrNameLst>
                                          <p:attrName>ppt_x</p:attrName>
                                        </p:attrNameLst>
                                      </p:cBhvr>
                                      <p:tavLst>
                                        <p:tav tm="0">
                                          <p:val>
                                            <p:strVal val="#ppt_x"/>
                                          </p:val>
                                        </p:tav>
                                        <p:tav tm="100000">
                                          <p:val>
                                            <p:strVal val="#ppt_x"/>
                                          </p:val>
                                        </p:tav>
                                      </p:tavLst>
                                    </p:anim>
                                    <p:anim calcmode="lin" valueType="num">
                                      <p:cBhvr additive="base">
                                        <p:cTn id="41" dur="500" fill="hold"/>
                                        <p:tgtEl>
                                          <p:spTgt spid="1210380"/>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210381"/>
                                        </p:tgtEl>
                                        <p:attrNameLst>
                                          <p:attrName>style.visibility</p:attrName>
                                        </p:attrNameLst>
                                      </p:cBhvr>
                                      <p:to>
                                        <p:strVal val="visible"/>
                                      </p:to>
                                    </p:set>
                                    <p:anim calcmode="lin" valueType="num">
                                      <p:cBhvr additive="base">
                                        <p:cTn id="44" dur="500" fill="hold"/>
                                        <p:tgtEl>
                                          <p:spTgt spid="1210381"/>
                                        </p:tgtEl>
                                        <p:attrNameLst>
                                          <p:attrName>ppt_x</p:attrName>
                                        </p:attrNameLst>
                                      </p:cBhvr>
                                      <p:tavLst>
                                        <p:tav tm="0">
                                          <p:val>
                                            <p:strVal val="#ppt_x"/>
                                          </p:val>
                                        </p:tav>
                                        <p:tav tm="100000">
                                          <p:val>
                                            <p:strVal val="#ppt_x"/>
                                          </p:val>
                                        </p:tav>
                                      </p:tavLst>
                                    </p:anim>
                                    <p:anim calcmode="lin" valueType="num">
                                      <p:cBhvr additive="base">
                                        <p:cTn id="45" dur="500" fill="hold"/>
                                        <p:tgtEl>
                                          <p:spTgt spid="1210381"/>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210382"/>
                                        </p:tgtEl>
                                        <p:attrNameLst>
                                          <p:attrName>style.visibility</p:attrName>
                                        </p:attrNameLst>
                                      </p:cBhvr>
                                      <p:to>
                                        <p:strVal val="visible"/>
                                      </p:to>
                                    </p:set>
                                    <p:anim calcmode="lin" valueType="num">
                                      <p:cBhvr additive="base">
                                        <p:cTn id="48" dur="500" fill="hold"/>
                                        <p:tgtEl>
                                          <p:spTgt spid="1210382"/>
                                        </p:tgtEl>
                                        <p:attrNameLst>
                                          <p:attrName>ppt_x</p:attrName>
                                        </p:attrNameLst>
                                      </p:cBhvr>
                                      <p:tavLst>
                                        <p:tav tm="0">
                                          <p:val>
                                            <p:strVal val="#ppt_x"/>
                                          </p:val>
                                        </p:tav>
                                        <p:tav tm="100000">
                                          <p:val>
                                            <p:strVal val="#ppt_x"/>
                                          </p:val>
                                        </p:tav>
                                      </p:tavLst>
                                    </p:anim>
                                    <p:anim calcmode="lin" valueType="num">
                                      <p:cBhvr additive="base">
                                        <p:cTn id="49" dur="500" fill="hold"/>
                                        <p:tgtEl>
                                          <p:spTgt spid="12103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0372" grpId="0"/>
      <p:bldP spid="1210373" grpId="0" animBg="1"/>
      <p:bldP spid="1210374" grpId="0" animBg="1"/>
      <p:bldP spid="1210375" grpId="0" animBg="1"/>
      <p:bldP spid="1210376" grpId="0" animBg="1"/>
      <p:bldP spid="1210377" grpId="0" animBg="1"/>
      <p:bldP spid="1210378" grpId="0" animBg="1"/>
      <p:bldP spid="1210379" grpId="0" animBg="1"/>
      <p:bldP spid="1210380" grpId="0" animBg="1"/>
      <p:bldP spid="1210381" grpId="0" animBg="1"/>
      <p:bldP spid="121038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5492" name="Rectangle 4"/>
          <p:cNvSpPr>
            <a:spLocks noChangeArrowheads="1"/>
          </p:cNvSpPr>
          <p:nvPr/>
        </p:nvSpPr>
        <p:spPr bwMode="auto">
          <a:xfrm>
            <a:off x="4284663" y="1773238"/>
            <a:ext cx="4260850" cy="1555750"/>
          </a:xfrm>
          <a:prstGeom prst="rect">
            <a:avLst/>
          </a:prstGeom>
          <a:noFill/>
          <a:ln w="9525" algn="ctr">
            <a:noFill/>
            <a:miter lim="800000"/>
            <a:headEnd/>
            <a:tailEnd/>
          </a:ln>
          <a:effectLst>
            <a:outerShdw dist="35921" dir="2700000" algn="ctr" rotWithShape="0">
              <a:srgbClr val="808080">
                <a:alpha val="50000"/>
              </a:srgbClr>
            </a:outerShdw>
          </a:effectLst>
        </p:spPr>
        <p:txBody>
          <a:bodyPr wrap="none" anchor="ctr">
            <a:spAutoFit/>
          </a:bodyPr>
          <a:lstStyle/>
          <a:p>
            <a:pPr algn="l" rtl="0">
              <a:spcBef>
                <a:spcPct val="0"/>
              </a:spcBef>
              <a:buClrTx/>
              <a:buSzTx/>
              <a:buFontTx/>
              <a:buNone/>
            </a:pPr>
            <a:r>
              <a:rPr kumimoji="0" lang="fa-IR" altLang="zh-CN" sz="9600" b="1" i="1">
                <a:solidFill>
                  <a:srgbClr val="009900"/>
                </a:solidFill>
                <a:cs typeface="Arial" pitchFamily="34" charset="0"/>
              </a:rPr>
              <a:t>فصل دو</a:t>
            </a:r>
            <a:r>
              <a:rPr kumimoji="0" lang="en-US" altLang="zh-CN" sz="9600" b="1" i="1">
                <a:solidFill>
                  <a:srgbClr val="009900"/>
                </a:solidFill>
                <a:ea typeface="SimSun" pitchFamily="2" charset="-122"/>
              </a:rPr>
              <a:t> </a:t>
            </a:r>
          </a:p>
        </p:txBody>
      </p:sp>
      <p:sp>
        <p:nvSpPr>
          <p:cNvPr id="1215493" name="Text Box 5"/>
          <p:cNvSpPr txBox="1">
            <a:spLocks noChangeArrowheads="1"/>
          </p:cNvSpPr>
          <p:nvPr/>
        </p:nvSpPr>
        <p:spPr bwMode="auto">
          <a:xfrm>
            <a:off x="827088" y="4076700"/>
            <a:ext cx="2519362" cy="946150"/>
          </a:xfrm>
          <a:prstGeom prst="rect">
            <a:avLst/>
          </a:prstGeom>
          <a:noFill/>
          <a:ln w="9525" algn="ctr">
            <a:noFill/>
            <a:miter lim="800000"/>
            <a:headEnd/>
            <a:tailEnd/>
          </a:ln>
          <a:effectLst>
            <a:outerShdw dist="35921" dir="2700000" algn="ctr" rotWithShape="0">
              <a:srgbClr val="808080">
                <a:alpha val="50000"/>
              </a:srgbClr>
            </a:outerShdw>
          </a:effectLst>
        </p:spPr>
        <p:txBody>
          <a:bodyPr>
            <a:spAutoFit/>
          </a:bodyPr>
          <a:lstStyle/>
          <a:p>
            <a:pPr marL="342900" indent="-342900" algn="ctr">
              <a:spcBef>
                <a:spcPct val="50000"/>
              </a:spcBef>
            </a:pPr>
            <a:r>
              <a:rPr lang="fa-IR" b="1" i="1">
                <a:solidFill>
                  <a:srgbClr val="009900"/>
                </a:solidFill>
                <a:cs typeface="Arial" pitchFamily="34" charset="0"/>
              </a:rPr>
              <a:t>پردازش اطلاعات و تصميـــــــمگيري</a:t>
            </a:r>
            <a:endParaRPr lang="en-US" b="1" i="1">
              <a:solidFill>
                <a:srgbClr val="009900"/>
              </a:solidFill>
              <a:cs typeface="Arial" pitchFamily="34" charset="0"/>
            </a:endParaRPr>
          </a:p>
        </p:txBody>
      </p:sp>
      <p:pic>
        <p:nvPicPr>
          <p:cNvPr id="1215494" name="Picture 6" descr="daei19"/>
          <p:cNvPicPr>
            <a:picLocks noChangeAspect="1" noChangeArrowheads="1"/>
          </p:cNvPicPr>
          <p:nvPr/>
        </p:nvPicPr>
        <p:blipFill>
          <a:blip r:embed="rId3" cstate="print"/>
          <a:srcRect/>
          <a:stretch>
            <a:fillRect/>
          </a:stretch>
        </p:blipFill>
        <p:spPr bwMode="auto">
          <a:xfrm>
            <a:off x="4932363" y="3357563"/>
            <a:ext cx="3733800" cy="2895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121549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549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7540" name="Text Box 4"/>
          <p:cNvSpPr txBox="1">
            <a:spLocks noChangeArrowheads="1"/>
          </p:cNvSpPr>
          <p:nvPr/>
        </p:nvSpPr>
        <p:spPr bwMode="auto">
          <a:xfrm>
            <a:off x="468313" y="1844675"/>
            <a:ext cx="8207375" cy="1373188"/>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يكي از مهمترين عوامل اجراي ماهرانه تصميم گيري است به عواملي كه در اين تصميم گيريها دخالت دارند پردازش اطلاعات محيطي، مي</a:t>
            </a:r>
            <a:r>
              <a:rPr lang="en-US" altLang="zh-CN">
                <a:ea typeface="SimSun" pitchFamily="2" charset="-122"/>
                <a:cs typeface="Arial" pitchFamily="34" charset="0"/>
              </a:rPr>
              <a:t>‎</a:t>
            </a:r>
            <a:r>
              <a:rPr lang="fa-IR" altLang="zh-CN">
                <a:cs typeface="Arial" pitchFamily="34" charset="0"/>
              </a:rPr>
              <a:t>گويند.</a:t>
            </a:r>
            <a:r>
              <a:rPr lang="en-US" altLang="zh-CN">
                <a:ea typeface="SimSun" pitchFamily="2" charset="-122"/>
              </a:rPr>
              <a:t> </a:t>
            </a:r>
            <a:endParaRPr lang="en-US"/>
          </a:p>
        </p:txBody>
      </p:sp>
      <p:sp>
        <p:nvSpPr>
          <p:cNvPr id="1217541" name="Rectangle 5"/>
          <p:cNvSpPr>
            <a:spLocks noChangeArrowheads="1"/>
          </p:cNvSpPr>
          <p:nvPr/>
        </p:nvSpPr>
        <p:spPr bwMode="auto">
          <a:xfrm>
            <a:off x="3394075" y="4148138"/>
            <a:ext cx="2447925" cy="865187"/>
          </a:xfrm>
          <a:prstGeom prst="rect">
            <a:avLst/>
          </a:prstGeom>
          <a:gradFill rotWithShape="1">
            <a:gsLst>
              <a:gs pos="0">
                <a:schemeClr val="accent2"/>
              </a:gs>
              <a:gs pos="100000">
                <a:srgbClr val="99CCFF"/>
              </a:gs>
            </a:gsLst>
            <a:path path="shape">
              <a:fillToRect l="50000" t="50000" r="50000" b="50000"/>
            </a:path>
          </a:gradFill>
          <a:ln w="9525">
            <a:solidFill>
              <a:srgbClr val="000000"/>
            </a:solidFill>
            <a:miter lim="800000"/>
            <a:headEnd/>
            <a:tailEnd/>
          </a:ln>
        </p:spPr>
        <p:txBody>
          <a:bodyPr/>
          <a:lstStyle/>
          <a:p>
            <a:pPr algn="ctr" rtl="0">
              <a:spcBef>
                <a:spcPct val="0"/>
              </a:spcBef>
              <a:buClrTx/>
              <a:buSzTx/>
              <a:buFontTx/>
              <a:buNone/>
            </a:pPr>
            <a:r>
              <a:rPr kumimoji="0" lang="ar-SA" sz="4000">
                <a:solidFill>
                  <a:schemeClr val="bg2"/>
                </a:solidFill>
                <a:latin typeface="Times New Roman (Arabic)" charset="0"/>
                <a:cs typeface="Times New Roman (Arabic)" charset="0"/>
              </a:rPr>
              <a:t>انسان</a:t>
            </a:r>
            <a:endParaRPr kumimoji="0" lang="en-US" sz="4000">
              <a:solidFill>
                <a:schemeClr val="bg2"/>
              </a:solidFill>
              <a:latin typeface="Times New Roman" pitchFamily="18" charset="0"/>
              <a:cs typeface="Times New Roman" pitchFamily="18" charset="0"/>
            </a:endParaRPr>
          </a:p>
        </p:txBody>
      </p:sp>
      <p:sp>
        <p:nvSpPr>
          <p:cNvPr id="1217542" name="Rectangle 6"/>
          <p:cNvSpPr>
            <a:spLocks noChangeArrowheads="1"/>
          </p:cNvSpPr>
          <p:nvPr/>
        </p:nvSpPr>
        <p:spPr bwMode="auto">
          <a:xfrm>
            <a:off x="1017588" y="4249738"/>
            <a:ext cx="1504950" cy="641350"/>
          </a:xfrm>
          <a:prstGeom prst="rect">
            <a:avLst/>
          </a:prstGeom>
          <a:noFill/>
          <a:ln w="9525">
            <a:noFill/>
            <a:miter lim="800000"/>
            <a:headEnd/>
            <a:tailEnd/>
          </a:ln>
          <a:effectLst/>
        </p:spPr>
        <p:txBody>
          <a:bodyPr wrap="none">
            <a:spAutoFit/>
          </a:bodyPr>
          <a:lstStyle/>
          <a:p>
            <a:pPr algn="ctr" rtl="0" eaLnBrk="1" hangingPunct="1">
              <a:spcBef>
                <a:spcPct val="0"/>
              </a:spcBef>
              <a:buClrTx/>
              <a:buSzTx/>
              <a:buFontTx/>
              <a:buNone/>
            </a:pPr>
            <a:r>
              <a:rPr kumimoji="0" lang="ar-SA" altLang="zh-CN" sz="3600">
                <a:latin typeface="Times New Roman" pitchFamily="18" charset="0"/>
                <a:cs typeface="Traffic" pitchFamily="2" charset="-78"/>
              </a:rPr>
              <a:t>درونداد</a:t>
            </a:r>
            <a:endParaRPr kumimoji="0" lang="en-US" sz="3600">
              <a:latin typeface="Times New Roman" pitchFamily="18" charset="0"/>
              <a:cs typeface="Traffic" pitchFamily="2" charset="-78"/>
            </a:endParaRPr>
          </a:p>
        </p:txBody>
      </p:sp>
      <p:sp>
        <p:nvSpPr>
          <p:cNvPr id="1217543" name="Rectangle 7"/>
          <p:cNvSpPr>
            <a:spLocks noChangeArrowheads="1"/>
          </p:cNvSpPr>
          <p:nvPr/>
        </p:nvSpPr>
        <p:spPr bwMode="auto">
          <a:xfrm>
            <a:off x="6643688" y="4289425"/>
            <a:ext cx="1290637" cy="579438"/>
          </a:xfrm>
          <a:prstGeom prst="rect">
            <a:avLst/>
          </a:prstGeom>
          <a:noFill/>
          <a:ln w="9525">
            <a:noFill/>
            <a:miter lim="800000"/>
            <a:headEnd/>
            <a:tailEnd/>
          </a:ln>
          <a:effectLst/>
        </p:spPr>
        <p:txBody>
          <a:bodyPr wrap="none">
            <a:spAutoFit/>
          </a:bodyPr>
          <a:lstStyle/>
          <a:p>
            <a:pPr algn="ctr" rtl="0" eaLnBrk="1" hangingPunct="1">
              <a:spcBef>
                <a:spcPct val="0"/>
              </a:spcBef>
              <a:buClrTx/>
              <a:buSzTx/>
              <a:buFontTx/>
              <a:buNone/>
            </a:pPr>
            <a:r>
              <a:rPr kumimoji="0" lang="ar-SA" altLang="zh-CN" sz="3200">
                <a:latin typeface="Times New Roman" pitchFamily="18" charset="0"/>
                <a:cs typeface="Traffic" pitchFamily="2" charset="-78"/>
              </a:rPr>
              <a:t>برونداد</a:t>
            </a:r>
            <a:endParaRPr kumimoji="0" lang="en-US" sz="3200">
              <a:latin typeface="Times New Roman" pitchFamily="18" charset="0"/>
              <a:cs typeface="Traffic" pitchFamily="2" charset="-78"/>
            </a:endParaRPr>
          </a:p>
        </p:txBody>
      </p:sp>
      <p:sp>
        <p:nvSpPr>
          <p:cNvPr id="1217545" name="Line 9"/>
          <p:cNvSpPr>
            <a:spLocks noChangeShapeType="1"/>
          </p:cNvSpPr>
          <p:nvPr/>
        </p:nvSpPr>
        <p:spPr bwMode="auto">
          <a:xfrm>
            <a:off x="2746375" y="4579938"/>
            <a:ext cx="358775" cy="0"/>
          </a:xfrm>
          <a:prstGeom prst="line">
            <a:avLst/>
          </a:prstGeom>
          <a:noFill/>
          <a:ln w="9525">
            <a:solidFill>
              <a:srgbClr val="000000"/>
            </a:solidFill>
            <a:round/>
            <a:headEnd/>
            <a:tailEnd type="triangle" w="med" len="med"/>
          </a:ln>
          <a:effectLst/>
        </p:spPr>
        <p:txBody>
          <a:bodyPr/>
          <a:lstStyle/>
          <a:p>
            <a:endParaRPr lang="fa-IR"/>
          </a:p>
        </p:txBody>
      </p:sp>
      <p:sp>
        <p:nvSpPr>
          <p:cNvPr id="1217546" name="Line 10"/>
          <p:cNvSpPr>
            <a:spLocks noChangeShapeType="1"/>
          </p:cNvSpPr>
          <p:nvPr/>
        </p:nvSpPr>
        <p:spPr bwMode="auto">
          <a:xfrm>
            <a:off x="6057900" y="4579938"/>
            <a:ext cx="358775" cy="0"/>
          </a:xfrm>
          <a:prstGeom prst="line">
            <a:avLst/>
          </a:prstGeom>
          <a:noFill/>
          <a:ln w="9525">
            <a:solidFill>
              <a:srgbClr val="000000"/>
            </a:solidFill>
            <a:round/>
            <a:headEnd/>
            <a:tailEnd type="triangle" w="med" len="med"/>
          </a:ln>
          <a:effectLst/>
        </p:spPr>
        <p:txBody>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17542"/>
                                        </p:tgtEl>
                                        <p:attrNameLst>
                                          <p:attrName>style.visibility</p:attrName>
                                        </p:attrNameLst>
                                      </p:cBhvr>
                                      <p:to>
                                        <p:strVal val="visible"/>
                                      </p:to>
                                    </p:set>
                                    <p:animEffect transition="in" filter="wheel(4)">
                                      <p:cBhvr>
                                        <p:cTn id="7" dur="2000"/>
                                        <p:tgtEl>
                                          <p:spTgt spid="1217542"/>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1217545"/>
                                        </p:tgtEl>
                                        <p:attrNameLst>
                                          <p:attrName>style.visibility</p:attrName>
                                        </p:attrNameLst>
                                      </p:cBhvr>
                                      <p:to>
                                        <p:strVal val="visible"/>
                                      </p:to>
                                    </p:set>
                                    <p:animEffect transition="in" filter="wheel(4)">
                                      <p:cBhvr>
                                        <p:cTn id="10" dur="2000"/>
                                        <p:tgtEl>
                                          <p:spTgt spid="1217545"/>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1217541"/>
                                        </p:tgtEl>
                                        <p:attrNameLst>
                                          <p:attrName>style.visibility</p:attrName>
                                        </p:attrNameLst>
                                      </p:cBhvr>
                                      <p:to>
                                        <p:strVal val="visible"/>
                                      </p:to>
                                    </p:set>
                                    <p:animEffect transition="in" filter="wheel(4)">
                                      <p:cBhvr>
                                        <p:cTn id="13" dur="2000"/>
                                        <p:tgtEl>
                                          <p:spTgt spid="1217541"/>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1217546"/>
                                        </p:tgtEl>
                                        <p:attrNameLst>
                                          <p:attrName>style.visibility</p:attrName>
                                        </p:attrNameLst>
                                      </p:cBhvr>
                                      <p:to>
                                        <p:strVal val="visible"/>
                                      </p:to>
                                    </p:set>
                                    <p:animEffect transition="in" filter="wheel(4)">
                                      <p:cBhvr>
                                        <p:cTn id="16" dur="2000"/>
                                        <p:tgtEl>
                                          <p:spTgt spid="1217546"/>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1217543"/>
                                        </p:tgtEl>
                                        <p:attrNameLst>
                                          <p:attrName>style.visibility</p:attrName>
                                        </p:attrNameLst>
                                      </p:cBhvr>
                                      <p:to>
                                        <p:strVal val="visible"/>
                                      </p:to>
                                    </p:set>
                                    <p:animEffect transition="in" filter="wheel(4)">
                                      <p:cBhvr>
                                        <p:cTn id="19" dur="2000"/>
                                        <p:tgtEl>
                                          <p:spTgt spid="1217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7541" grpId="0" animBg="1"/>
      <p:bldP spid="1217542" grpId="0"/>
      <p:bldP spid="1217543" grpId="0"/>
      <p:bldP spid="1217545" grpId="0" animBg="1"/>
      <p:bldP spid="121754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64" name="Text Box 4"/>
          <p:cNvSpPr txBox="1">
            <a:spLocks noChangeArrowheads="1"/>
          </p:cNvSpPr>
          <p:nvPr/>
        </p:nvSpPr>
        <p:spPr bwMode="auto">
          <a:xfrm>
            <a:off x="395288" y="2251075"/>
            <a:ext cx="8280400" cy="2528888"/>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a:cs typeface="Arial" pitchFamily="34" charset="0"/>
              </a:rPr>
              <a:t>اطلاعات به عنوان درونداد به انسان ارائه مي</a:t>
            </a:r>
            <a:r>
              <a:rPr lang="en-US" altLang="zh-CN" sz="3200">
                <a:ea typeface="SimSun" pitchFamily="2" charset="-122"/>
                <a:cs typeface="Arial" pitchFamily="34" charset="0"/>
              </a:rPr>
              <a:t>‎</a:t>
            </a:r>
            <a:r>
              <a:rPr lang="fa-IR" altLang="zh-CN" sz="3200">
                <a:cs typeface="Arial" pitchFamily="34" charset="0"/>
              </a:rPr>
              <a:t>شود در مراحل گوناگون پردازش اطلاعات عمليات مختلفي روي اين داده­ها انجام مي</a:t>
            </a:r>
            <a:r>
              <a:rPr lang="en-US" altLang="zh-CN" sz="3200">
                <a:ea typeface="SimSun" pitchFamily="2" charset="-122"/>
              </a:rPr>
              <a:t>‎</a:t>
            </a:r>
            <a:r>
              <a:rPr lang="fa-IR" altLang="zh-CN" sz="3200">
                <a:cs typeface="Arial" pitchFamily="34" charset="0"/>
              </a:rPr>
              <a:t>شود. اين فراينادها نهايتاً به حركات ماهرانه­اي منجر مي</a:t>
            </a:r>
            <a:r>
              <a:rPr lang="en-US" altLang="zh-CN" sz="3200">
                <a:ea typeface="SimSun" pitchFamily="2" charset="-122"/>
              </a:rPr>
              <a:t>‎</a:t>
            </a:r>
            <a:r>
              <a:rPr lang="fa-IR" altLang="zh-CN" sz="3200">
                <a:cs typeface="Arial" pitchFamily="34" charset="0"/>
              </a:rPr>
              <a:t>شوند كه آنها را به عنوان برونداد دستگاه حركتي مي شناسيم.</a:t>
            </a:r>
            <a:r>
              <a:rPr lang="en-US" altLang="zh-CN" sz="3200">
                <a:ea typeface="SimSun" pitchFamily="2" charset="-122"/>
              </a:rPr>
              <a:t> </a:t>
            </a:r>
            <a:endParaRPr lang="en-US" sz="32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588" name="Text Box 4"/>
          <p:cNvSpPr txBox="1">
            <a:spLocks noChangeArrowheads="1"/>
          </p:cNvSpPr>
          <p:nvPr/>
        </p:nvSpPr>
        <p:spPr bwMode="auto">
          <a:xfrm>
            <a:off x="3708400" y="1844675"/>
            <a:ext cx="4967288" cy="579438"/>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b="1" i="1">
                <a:cs typeface="Arial" pitchFamily="34" charset="0"/>
              </a:rPr>
              <a:t>مراحل  پردازش به شرح زير است:</a:t>
            </a:r>
            <a:r>
              <a:rPr lang="fa-IR" altLang="zh-CN" sz="3200" b="1" i="1"/>
              <a:t> </a:t>
            </a:r>
            <a:endParaRPr lang="en-US" sz="3200" b="1" i="1"/>
          </a:p>
        </p:txBody>
      </p:sp>
      <p:sp>
        <p:nvSpPr>
          <p:cNvPr id="1219593" name="Text Box 9"/>
          <p:cNvSpPr txBox="1">
            <a:spLocks noChangeArrowheads="1"/>
          </p:cNvSpPr>
          <p:nvPr/>
        </p:nvSpPr>
        <p:spPr bwMode="auto">
          <a:xfrm>
            <a:off x="4932363" y="3141663"/>
            <a:ext cx="2449512"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شناسايي محرك؛</a:t>
            </a:r>
            <a:endParaRPr lang="en-US">
              <a:cs typeface="Arial" pitchFamily="34" charset="0"/>
            </a:endParaRPr>
          </a:p>
        </p:txBody>
      </p:sp>
      <p:sp>
        <p:nvSpPr>
          <p:cNvPr id="1219594" name="Text Box 10"/>
          <p:cNvSpPr txBox="1">
            <a:spLocks noChangeArrowheads="1"/>
          </p:cNvSpPr>
          <p:nvPr/>
        </p:nvSpPr>
        <p:spPr bwMode="auto">
          <a:xfrm>
            <a:off x="4716463" y="4005263"/>
            <a:ext cx="2663825"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گزينش پاسخ؛</a:t>
            </a:r>
            <a:r>
              <a:rPr lang="fa-IR" altLang="zh-CN"/>
              <a:t> </a:t>
            </a:r>
            <a:endParaRPr lang="en-US"/>
          </a:p>
        </p:txBody>
      </p:sp>
      <p:sp>
        <p:nvSpPr>
          <p:cNvPr id="1219595" name="Text Box 11"/>
          <p:cNvSpPr txBox="1">
            <a:spLocks noChangeArrowheads="1"/>
          </p:cNvSpPr>
          <p:nvPr/>
        </p:nvSpPr>
        <p:spPr bwMode="auto">
          <a:xfrm>
            <a:off x="3563938" y="4941888"/>
            <a:ext cx="4032250"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برنامه­ريزي پاسخ.</a:t>
            </a:r>
            <a:r>
              <a:rPr lang="fa-IR" altLang="zh-CN"/>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19593"/>
                                        </p:tgtEl>
                                        <p:attrNameLst>
                                          <p:attrName>style.visibility</p:attrName>
                                        </p:attrNameLst>
                                      </p:cBhvr>
                                      <p:to>
                                        <p:strVal val="visible"/>
                                      </p:to>
                                    </p:set>
                                    <p:anim calcmode="lin" valueType="num">
                                      <p:cBhvr additive="base">
                                        <p:cTn id="7" dur="500" fill="hold"/>
                                        <p:tgtEl>
                                          <p:spTgt spid="1219593"/>
                                        </p:tgtEl>
                                        <p:attrNameLst>
                                          <p:attrName>ppt_x</p:attrName>
                                        </p:attrNameLst>
                                      </p:cBhvr>
                                      <p:tavLst>
                                        <p:tav tm="0">
                                          <p:val>
                                            <p:strVal val="#ppt_x"/>
                                          </p:val>
                                        </p:tav>
                                        <p:tav tm="100000">
                                          <p:val>
                                            <p:strVal val="#ppt_x"/>
                                          </p:val>
                                        </p:tav>
                                      </p:tavLst>
                                    </p:anim>
                                    <p:anim calcmode="lin" valueType="num">
                                      <p:cBhvr additive="base">
                                        <p:cTn id="8" dur="500" fill="hold"/>
                                        <p:tgtEl>
                                          <p:spTgt spid="121959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19594"/>
                                        </p:tgtEl>
                                        <p:attrNameLst>
                                          <p:attrName>style.visibility</p:attrName>
                                        </p:attrNameLst>
                                      </p:cBhvr>
                                      <p:to>
                                        <p:strVal val="visible"/>
                                      </p:to>
                                    </p:set>
                                    <p:anim calcmode="lin" valueType="num">
                                      <p:cBhvr additive="base">
                                        <p:cTn id="13" dur="500" fill="hold"/>
                                        <p:tgtEl>
                                          <p:spTgt spid="1219594"/>
                                        </p:tgtEl>
                                        <p:attrNameLst>
                                          <p:attrName>ppt_x</p:attrName>
                                        </p:attrNameLst>
                                      </p:cBhvr>
                                      <p:tavLst>
                                        <p:tav tm="0">
                                          <p:val>
                                            <p:strVal val="#ppt_x"/>
                                          </p:val>
                                        </p:tav>
                                        <p:tav tm="100000">
                                          <p:val>
                                            <p:strVal val="#ppt_x"/>
                                          </p:val>
                                        </p:tav>
                                      </p:tavLst>
                                    </p:anim>
                                    <p:anim calcmode="lin" valueType="num">
                                      <p:cBhvr additive="base">
                                        <p:cTn id="14" dur="500" fill="hold"/>
                                        <p:tgtEl>
                                          <p:spTgt spid="121959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19595"/>
                                        </p:tgtEl>
                                        <p:attrNameLst>
                                          <p:attrName>style.visibility</p:attrName>
                                        </p:attrNameLst>
                                      </p:cBhvr>
                                      <p:to>
                                        <p:strVal val="visible"/>
                                      </p:to>
                                    </p:set>
                                    <p:anim calcmode="lin" valueType="num">
                                      <p:cBhvr additive="base">
                                        <p:cTn id="19" dur="500" fill="hold"/>
                                        <p:tgtEl>
                                          <p:spTgt spid="1219595"/>
                                        </p:tgtEl>
                                        <p:attrNameLst>
                                          <p:attrName>ppt_x</p:attrName>
                                        </p:attrNameLst>
                                      </p:cBhvr>
                                      <p:tavLst>
                                        <p:tav tm="0">
                                          <p:val>
                                            <p:strVal val="#ppt_x"/>
                                          </p:val>
                                        </p:tav>
                                        <p:tav tm="100000">
                                          <p:val>
                                            <p:strVal val="#ppt_x"/>
                                          </p:val>
                                        </p:tav>
                                      </p:tavLst>
                                    </p:anim>
                                    <p:anim calcmode="lin" valueType="num">
                                      <p:cBhvr additive="base">
                                        <p:cTn id="20" dur="500" fill="hold"/>
                                        <p:tgtEl>
                                          <p:spTgt spid="12195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9593" grpId="0"/>
      <p:bldP spid="1219594" grpId="0"/>
      <p:bldP spid="121959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0612" name="Text Box 4"/>
          <p:cNvSpPr txBox="1">
            <a:spLocks noChangeArrowheads="1"/>
          </p:cNvSpPr>
          <p:nvPr/>
        </p:nvSpPr>
        <p:spPr bwMode="auto">
          <a:xfrm>
            <a:off x="395288" y="2060575"/>
            <a:ext cx="8135937" cy="3697288"/>
          </a:xfrm>
          <a:prstGeom prst="rect">
            <a:avLst/>
          </a:prstGeom>
          <a:noFill/>
          <a:ln w="9525" algn="ctr">
            <a:noFill/>
            <a:miter lim="800000"/>
            <a:headEnd/>
            <a:tailEnd/>
          </a:ln>
          <a:effectLst/>
        </p:spPr>
        <p:txBody>
          <a:bodyPr>
            <a:spAutoFit/>
          </a:bodyPr>
          <a:lstStyle/>
          <a:p>
            <a:pPr marL="342900" indent="-342900"/>
            <a:r>
              <a:rPr lang="en-US" altLang="zh-CN" sz="3200">
                <a:ea typeface="SimSun" pitchFamily="2" charset="-122"/>
              </a:rPr>
              <a:t> </a:t>
            </a:r>
            <a:r>
              <a:rPr lang="fa-IR" altLang="zh-CN" sz="3200">
                <a:cs typeface="Arial" pitchFamily="34" charset="0"/>
              </a:rPr>
              <a:t>مرحله اول، وظيفه دستگاه حركتي تشخيص آن است كه آيا محركي ارائه شده يا نه و اينكه چنانچه محرك ارائه شده باشد آن را شناسايي كند. شناسايي محرك اصولاً يك مرحله حسي است. </a:t>
            </a:r>
          </a:p>
          <a:p>
            <a:pPr marL="342900" indent="-342900"/>
            <a:r>
              <a:rPr lang="fa-IR" altLang="zh-CN" sz="3200">
                <a:cs typeface="Arial" pitchFamily="34" charset="0"/>
              </a:rPr>
              <a:t>محيط به وسيله منابع مختلفي مانند بينايي، شنوايي، لامسه، گيرنده­هاي حركتي و بويايي تجزيه و تحليل مي</a:t>
            </a:r>
            <a:r>
              <a:rPr lang="en-US" altLang="zh-CN" sz="3200">
                <a:ea typeface="SimSun" pitchFamily="2" charset="-122"/>
                <a:cs typeface="Arial" pitchFamily="34" charset="0"/>
              </a:rPr>
              <a:t>‎</a:t>
            </a:r>
            <a:r>
              <a:rPr lang="fa-IR" altLang="zh-CN" sz="3200">
                <a:cs typeface="Arial" pitchFamily="34" charset="0"/>
              </a:rPr>
              <a:t>شوند. </a:t>
            </a:r>
          </a:p>
          <a:p>
            <a:pPr marL="342900" indent="-342900"/>
            <a:r>
              <a:rPr lang="fa-IR" altLang="zh-CN" sz="3200">
                <a:cs typeface="Arial" pitchFamily="34" charset="0"/>
              </a:rPr>
              <a:t>در اين مرحله الگوهاي حركت شناسايي مي</a:t>
            </a:r>
            <a:r>
              <a:rPr lang="en-US" altLang="zh-CN" sz="3200">
                <a:ea typeface="SimSun" pitchFamily="2" charset="-122"/>
              </a:rPr>
              <a:t>‎</a:t>
            </a:r>
            <a:r>
              <a:rPr lang="fa-IR" altLang="zh-CN" sz="3200">
                <a:cs typeface="Arial" pitchFamily="34" charset="0"/>
              </a:rPr>
              <a:t>شوند.</a:t>
            </a:r>
            <a:r>
              <a:rPr lang="fa-IR" altLang="zh-CN" sz="3200"/>
              <a:t> </a:t>
            </a:r>
            <a:endParaRPr lang="en-US" sz="3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7" name="Rectangle 9"/>
          <p:cNvSpPr>
            <a:spLocks noChangeArrowheads="1"/>
          </p:cNvSpPr>
          <p:nvPr/>
        </p:nvSpPr>
        <p:spPr bwMode="auto">
          <a:xfrm>
            <a:off x="3995738" y="1628775"/>
            <a:ext cx="4659312" cy="1555750"/>
          </a:xfrm>
          <a:prstGeom prst="rect">
            <a:avLst/>
          </a:prstGeom>
          <a:noFill/>
          <a:ln w="9525" algn="ctr">
            <a:noFill/>
            <a:miter lim="800000"/>
            <a:headEnd/>
            <a:tailEnd/>
          </a:ln>
          <a:effectLst>
            <a:outerShdw dist="35921" dir="2700000" algn="ctr" rotWithShape="0">
              <a:srgbClr val="808080">
                <a:alpha val="50000"/>
              </a:srgbClr>
            </a:outerShdw>
          </a:effectLst>
        </p:spPr>
        <p:txBody>
          <a:bodyPr wrap="none" anchor="ctr">
            <a:spAutoFit/>
          </a:bodyPr>
          <a:lstStyle/>
          <a:p>
            <a:pPr algn="l" rtl="0">
              <a:spcBef>
                <a:spcPct val="0"/>
              </a:spcBef>
              <a:buClrTx/>
              <a:buSzTx/>
              <a:buFontTx/>
              <a:buNone/>
            </a:pPr>
            <a:r>
              <a:rPr kumimoji="0" lang="fa-IR" altLang="zh-CN" sz="9600" b="1" i="1">
                <a:solidFill>
                  <a:srgbClr val="009900"/>
                </a:solidFill>
                <a:cs typeface="Arial" pitchFamily="34" charset="0"/>
              </a:rPr>
              <a:t>فصل اول</a:t>
            </a:r>
            <a:endParaRPr kumimoji="0" lang="en-US" altLang="zh-CN" sz="9600" b="1" i="1">
              <a:solidFill>
                <a:srgbClr val="009900"/>
              </a:solidFill>
              <a:ea typeface="SimSun" pitchFamily="2" charset="-122"/>
              <a:cs typeface="Arial" pitchFamily="34" charset="0"/>
            </a:endParaRPr>
          </a:p>
        </p:txBody>
      </p:sp>
      <p:sp>
        <p:nvSpPr>
          <p:cNvPr id="734218" name="Text Box 10"/>
          <p:cNvSpPr txBox="1">
            <a:spLocks noChangeArrowheads="1"/>
          </p:cNvSpPr>
          <p:nvPr/>
        </p:nvSpPr>
        <p:spPr bwMode="auto">
          <a:xfrm>
            <a:off x="539750" y="3933825"/>
            <a:ext cx="3960813" cy="1554163"/>
          </a:xfrm>
          <a:prstGeom prst="rect">
            <a:avLst/>
          </a:prstGeom>
          <a:noFill/>
          <a:ln w="9525" algn="ctr">
            <a:noFill/>
            <a:miter lim="800000"/>
            <a:headEnd/>
            <a:tailEnd/>
          </a:ln>
          <a:effectLst>
            <a:outerShdw dist="35921" dir="2700000" algn="ctr" rotWithShape="0">
              <a:srgbClr val="808080">
                <a:alpha val="50000"/>
              </a:srgbClr>
            </a:outerShdw>
          </a:effectLst>
        </p:spPr>
        <p:txBody>
          <a:bodyPr>
            <a:spAutoFit/>
          </a:bodyPr>
          <a:lstStyle/>
          <a:p>
            <a:pPr marL="342900" indent="-342900" algn="ctr">
              <a:spcBef>
                <a:spcPct val="50000"/>
              </a:spcBef>
            </a:pPr>
            <a:r>
              <a:rPr lang="fa-IR" sz="3200" b="1" i="1">
                <a:solidFill>
                  <a:srgbClr val="009900"/>
                </a:solidFill>
                <a:cs typeface="Titr" pitchFamily="2" charset="-78"/>
              </a:rPr>
              <a:t>مقدمه اي بر يادگيري حركتي و اجراي حركتي</a:t>
            </a:r>
            <a:endParaRPr lang="en-US" sz="3200" b="1" i="1">
              <a:solidFill>
                <a:srgbClr val="009900"/>
              </a:solidFill>
              <a:cs typeface="Titr" pitchFamily="2" charset="-78"/>
            </a:endParaRPr>
          </a:p>
        </p:txBody>
      </p:sp>
      <p:pic>
        <p:nvPicPr>
          <p:cNvPr id="734219" name="Picture 11" descr="o200"/>
          <p:cNvPicPr>
            <a:picLocks noChangeAspect="1" noChangeArrowheads="1"/>
          </p:cNvPicPr>
          <p:nvPr/>
        </p:nvPicPr>
        <p:blipFill>
          <a:blip r:embed="rId3" cstate="print"/>
          <a:srcRect/>
          <a:stretch>
            <a:fillRect/>
          </a:stretch>
        </p:blipFill>
        <p:spPr bwMode="auto">
          <a:xfrm>
            <a:off x="5148263" y="3141663"/>
            <a:ext cx="3509962" cy="3208337"/>
          </a:xfrm>
          <a:prstGeom prst="rect">
            <a:avLst/>
          </a:prstGeom>
          <a:noFill/>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3421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42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1636" name="Text Box 4"/>
          <p:cNvSpPr txBox="1">
            <a:spLocks noChangeArrowheads="1"/>
          </p:cNvSpPr>
          <p:nvPr/>
        </p:nvSpPr>
        <p:spPr bwMode="auto">
          <a:xfrm>
            <a:off x="395288" y="2349500"/>
            <a:ext cx="8280400" cy="2103438"/>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600" b="1" i="1">
                <a:cs typeface="Arial" pitchFamily="34" charset="0"/>
              </a:rPr>
              <a:t>مرحله گزينش-</a:t>
            </a:r>
            <a:r>
              <a:rPr lang="fa-IR" altLang="zh-CN" sz="3200">
                <a:cs typeface="Arial" pitchFamily="34" charset="0"/>
              </a:rPr>
              <a:t> پاسخ با توجه به شرايط محيطي، وظيفه تصميم گيري درباره نوع حركت است: مرحله گزينش- پاسخ را مي توان به نوعي مكانيزم تبديل تشبيه كرد كه بين د درونداد حسي و برونداد حركتي رخ مي</a:t>
            </a:r>
            <a:r>
              <a:rPr lang="en-US" altLang="zh-CN" sz="3200">
                <a:ea typeface="SimSun" pitchFamily="2" charset="-122"/>
                <a:cs typeface="Arial" pitchFamily="34" charset="0"/>
              </a:rPr>
              <a:t>‎</a:t>
            </a:r>
            <a:r>
              <a:rPr lang="fa-IR" altLang="zh-CN" sz="3200">
                <a:cs typeface="Arial" pitchFamily="34" charset="0"/>
              </a:rPr>
              <a:t>دهد.</a:t>
            </a:r>
            <a:endParaRPr lang="en-US" sz="320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780" name="Text Box 4"/>
          <p:cNvSpPr txBox="1">
            <a:spLocks noChangeArrowheads="1"/>
          </p:cNvSpPr>
          <p:nvPr/>
        </p:nvSpPr>
        <p:spPr bwMode="auto">
          <a:xfrm>
            <a:off x="468313" y="1989138"/>
            <a:ext cx="8280400" cy="4052887"/>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600" b="1" i="1">
                <a:cs typeface="Arial" pitchFamily="34" charset="0"/>
              </a:rPr>
              <a:t>مرحله برنامه­ريزي پاسخ</a:t>
            </a:r>
            <a:r>
              <a:rPr lang="fa-IR" altLang="zh-CN" sz="3200">
                <a:cs typeface="Arial" pitchFamily="34" charset="0"/>
              </a:rPr>
              <a:t> وظيفه داردحركت مورد نياز را  سازماندهي كند. پيش از انجام حركت، دستگاه حركتي بايد سطوح پايين تر عصبي در ساقه مغز و نخاع شوكي را آماده كند. در اين مرحله همچنين يك برنامه حركتي­اي كه نهايتاً حركت را كنترل خواهد كرد، بازيابي و سازماندهي مي</a:t>
            </a:r>
            <a:r>
              <a:rPr lang="en-US" altLang="zh-CN" sz="3200">
                <a:ea typeface="SimSun" pitchFamily="2" charset="-122"/>
                <a:cs typeface="Arial" pitchFamily="34" charset="0"/>
              </a:rPr>
              <a:t>‎</a:t>
            </a:r>
            <a:r>
              <a:rPr lang="fa-IR" altLang="zh-CN" sz="3200">
                <a:cs typeface="Arial" pitchFamily="34" charset="0"/>
              </a:rPr>
              <a:t>شود. اين مرحله از پردازش اطلاعات سرانجام عضلات را رهبري مي</a:t>
            </a:r>
            <a:r>
              <a:rPr lang="en-US" altLang="zh-CN" sz="3200">
                <a:ea typeface="SimSun" pitchFamily="2" charset="-122"/>
              </a:rPr>
              <a:t>‎</a:t>
            </a:r>
            <a:r>
              <a:rPr lang="fa-IR" altLang="zh-CN" sz="3200">
                <a:cs typeface="Arial" pitchFamily="34" charset="0"/>
              </a:rPr>
              <a:t>كند تا براي انجام مؤثر حركت، به نوبت و با نيرو و زمانبندي مناسب منقبض شوند.</a:t>
            </a:r>
            <a:endParaRPr lang="en-US" sz="320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04" name="Rectangle 4"/>
          <p:cNvSpPr>
            <a:spLocks noChangeArrowheads="1"/>
          </p:cNvSpPr>
          <p:nvPr/>
        </p:nvSpPr>
        <p:spPr bwMode="auto">
          <a:xfrm>
            <a:off x="7539038" y="1814513"/>
            <a:ext cx="1295400" cy="396875"/>
          </a:xfrm>
          <a:prstGeom prst="rect">
            <a:avLst/>
          </a:prstGeom>
          <a:noFill/>
          <a:ln w="9525">
            <a:noFill/>
            <a:miter lim="800000"/>
            <a:headEnd/>
            <a:tailEnd/>
          </a:ln>
          <a:effectLst/>
        </p:spPr>
        <p:txBody>
          <a:bodyPr>
            <a:spAutoFit/>
          </a:bodyPr>
          <a:lstStyle/>
          <a:p>
            <a:pPr algn="just" eaLnBrk="1" hangingPunct="1">
              <a:spcBef>
                <a:spcPct val="0"/>
              </a:spcBef>
              <a:buClrTx/>
              <a:buSzTx/>
              <a:buFontTx/>
              <a:buNone/>
            </a:pPr>
            <a:r>
              <a:rPr kumimoji="0" lang="ar-SA" altLang="zh-CN" sz="2000" i="1">
                <a:latin typeface="Times New Roman" pitchFamily="18" charset="0"/>
                <a:cs typeface="Traffic" pitchFamily="2" charset="-78"/>
              </a:rPr>
              <a:t>ويژگي</a:t>
            </a:r>
            <a:endParaRPr kumimoji="0" lang="ar-SA" altLang="zh-CN" sz="2000" i="1">
              <a:latin typeface="Times New Roman" pitchFamily="18" charset="0"/>
              <a:ea typeface="SimSun" pitchFamily="2" charset="-122"/>
              <a:cs typeface="Traffic" pitchFamily="2" charset="-78"/>
            </a:endParaRPr>
          </a:p>
        </p:txBody>
      </p:sp>
      <p:sp>
        <p:nvSpPr>
          <p:cNvPr id="1228805" name="Rectangle 5"/>
          <p:cNvSpPr>
            <a:spLocks noChangeArrowheads="1"/>
          </p:cNvSpPr>
          <p:nvPr/>
        </p:nvSpPr>
        <p:spPr bwMode="auto">
          <a:xfrm>
            <a:off x="4795838" y="1814513"/>
            <a:ext cx="2743200" cy="396875"/>
          </a:xfrm>
          <a:prstGeom prst="rect">
            <a:avLst/>
          </a:prstGeom>
          <a:noFill/>
          <a:ln w="9525">
            <a:noFill/>
            <a:miter lim="800000"/>
            <a:headEnd/>
            <a:tailEnd/>
          </a:ln>
          <a:effectLst/>
        </p:spPr>
        <p:txBody>
          <a:bodyPr>
            <a:spAutoFit/>
          </a:bodyPr>
          <a:lstStyle/>
          <a:p>
            <a:pPr algn="just" eaLnBrk="1" hangingPunct="1">
              <a:spcBef>
                <a:spcPct val="0"/>
              </a:spcBef>
              <a:buClrTx/>
              <a:buSzTx/>
              <a:buFontTx/>
              <a:buNone/>
            </a:pPr>
            <a:r>
              <a:rPr kumimoji="0" lang="ar-SA" altLang="zh-CN" sz="2000" i="1">
                <a:latin typeface="Times New Roman" pitchFamily="18" charset="0"/>
                <a:cs typeface="Traffic" pitchFamily="2" charset="-78"/>
              </a:rPr>
              <a:t>مرحله شناسايي محرك </a:t>
            </a:r>
            <a:endParaRPr kumimoji="0" lang="ar-SA" altLang="zh-CN" sz="2000" i="1">
              <a:latin typeface="Times New Roman" pitchFamily="18" charset="0"/>
              <a:ea typeface="SimSun" pitchFamily="2" charset="-122"/>
              <a:cs typeface="Traffic" pitchFamily="2" charset="-78"/>
            </a:endParaRPr>
          </a:p>
        </p:txBody>
      </p:sp>
      <p:sp>
        <p:nvSpPr>
          <p:cNvPr id="1228806" name="Rectangle 6"/>
          <p:cNvSpPr>
            <a:spLocks noChangeArrowheads="1"/>
          </p:cNvSpPr>
          <p:nvPr/>
        </p:nvSpPr>
        <p:spPr bwMode="auto">
          <a:xfrm>
            <a:off x="2662238" y="1814513"/>
            <a:ext cx="2362200" cy="396875"/>
          </a:xfrm>
          <a:prstGeom prst="rect">
            <a:avLst/>
          </a:prstGeom>
          <a:noFill/>
          <a:ln w="9525">
            <a:noFill/>
            <a:miter lim="800000"/>
            <a:headEnd/>
            <a:tailEnd/>
          </a:ln>
          <a:effectLst/>
        </p:spPr>
        <p:txBody>
          <a:bodyPr>
            <a:spAutoFit/>
          </a:bodyPr>
          <a:lstStyle/>
          <a:p>
            <a:pPr algn="just" eaLnBrk="1" hangingPunct="1">
              <a:spcBef>
                <a:spcPct val="0"/>
              </a:spcBef>
              <a:buClrTx/>
              <a:buSzTx/>
              <a:buFontTx/>
              <a:buNone/>
            </a:pPr>
            <a:r>
              <a:rPr kumimoji="0" lang="ar-SA" altLang="zh-CN" sz="2000" i="1">
                <a:latin typeface="Times New Roman" pitchFamily="18" charset="0"/>
                <a:cs typeface="Traffic" pitchFamily="2" charset="-78"/>
              </a:rPr>
              <a:t>مرحله گزينش پاسخ </a:t>
            </a:r>
            <a:endParaRPr kumimoji="0" lang="ar-SA" altLang="zh-CN" sz="2000" i="1">
              <a:latin typeface="Times New Roman" pitchFamily="18" charset="0"/>
              <a:ea typeface="SimSun" pitchFamily="2" charset="-122"/>
              <a:cs typeface="Traffic" pitchFamily="2" charset="-78"/>
            </a:endParaRPr>
          </a:p>
        </p:txBody>
      </p:sp>
      <p:sp>
        <p:nvSpPr>
          <p:cNvPr id="1228807" name="Rectangle 7"/>
          <p:cNvSpPr>
            <a:spLocks noChangeArrowheads="1"/>
          </p:cNvSpPr>
          <p:nvPr/>
        </p:nvSpPr>
        <p:spPr bwMode="auto">
          <a:xfrm>
            <a:off x="147638" y="1814513"/>
            <a:ext cx="2667000" cy="396875"/>
          </a:xfrm>
          <a:prstGeom prst="rect">
            <a:avLst/>
          </a:prstGeom>
          <a:noFill/>
          <a:ln w="9525">
            <a:noFill/>
            <a:miter lim="800000"/>
            <a:headEnd/>
            <a:tailEnd/>
          </a:ln>
          <a:effectLst/>
        </p:spPr>
        <p:txBody>
          <a:bodyPr>
            <a:spAutoFit/>
          </a:bodyPr>
          <a:lstStyle/>
          <a:p>
            <a:pPr algn="just" eaLnBrk="1" hangingPunct="1">
              <a:spcBef>
                <a:spcPct val="0"/>
              </a:spcBef>
              <a:buClrTx/>
              <a:buSzTx/>
              <a:buFontTx/>
              <a:buNone/>
            </a:pPr>
            <a:r>
              <a:rPr kumimoji="0" lang="ar-SA" altLang="zh-CN" sz="2000" i="1">
                <a:latin typeface="Times New Roman" pitchFamily="18" charset="0"/>
                <a:cs typeface="Traffic" pitchFamily="2" charset="-78"/>
              </a:rPr>
              <a:t>مرحله برنامه­ريزي پاسخ</a:t>
            </a:r>
            <a:endParaRPr kumimoji="0" lang="ar-SA" altLang="zh-CN" sz="2000" i="1">
              <a:latin typeface="Times New Roman" pitchFamily="18" charset="0"/>
              <a:ea typeface="SimSun" pitchFamily="2" charset="-122"/>
              <a:cs typeface="Traffic" pitchFamily="2" charset="-78"/>
            </a:endParaRPr>
          </a:p>
        </p:txBody>
      </p:sp>
      <p:sp>
        <p:nvSpPr>
          <p:cNvPr id="1228808" name="Line 8"/>
          <p:cNvSpPr>
            <a:spLocks noChangeShapeType="1"/>
          </p:cNvSpPr>
          <p:nvPr/>
        </p:nvSpPr>
        <p:spPr bwMode="auto">
          <a:xfrm>
            <a:off x="300038" y="2347913"/>
            <a:ext cx="8534400" cy="0"/>
          </a:xfrm>
          <a:prstGeom prst="line">
            <a:avLst/>
          </a:prstGeom>
          <a:noFill/>
          <a:ln w="9525">
            <a:solidFill>
              <a:schemeClr val="tx1"/>
            </a:solidFill>
            <a:round/>
            <a:headEnd/>
            <a:tailEnd/>
          </a:ln>
          <a:effectLst/>
        </p:spPr>
        <p:txBody>
          <a:bodyPr wrap="none" anchor="ctr"/>
          <a:lstStyle/>
          <a:p>
            <a:endParaRPr lang="fa-IR"/>
          </a:p>
        </p:txBody>
      </p:sp>
      <p:sp>
        <p:nvSpPr>
          <p:cNvPr id="1228809" name="Rectangle 9"/>
          <p:cNvSpPr>
            <a:spLocks noChangeArrowheads="1"/>
          </p:cNvSpPr>
          <p:nvPr/>
        </p:nvSpPr>
        <p:spPr bwMode="auto">
          <a:xfrm>
            <a:off x="7539038" y="2652713"/>
            <a:ext cx="1295400" cy="3454400"/>
          </a:xfrm>
          <a:prstGeom prst="rect">
            <a:avLst/>
          </a:prstGeom>
          <a:noFill/>
          <a:ln w="9525">
            <a:solidFill>
              <a:srgbClr val="FF00FF"/>
            </a:solidFill>
            <a:miter lim="800000"/>
            <a:headEnd/>
            <a:tailEnd/>
          </a:ln>
          <a:effectLst/>
        </p:spPr>
        <p:txBody>
          <a:bodyPr>
            <a:spAutoFit/>
          </a:bodyPr>
          <a:lstStyle/>
          <a:p>
            <a:pPr algn="just" eaLnBrk="1" hangingPunct="1">
              <a:spcBef>
                <a:spcPct val="0"/>
              </a:spcBef>
              <a:buClrTx/>
              <a:buSzTx/>
              <a:buFontTx/>
              <a:buNone/>
            </a:pPr>
            <a:r>
              <a:rPr kumimoji="0" lang="ar-SA" altLang="zh-CN" sz="2000" i="1">
                <a:latin typeface="Times New Roman" pitchFamily="18" charset="0"/>
                <a:cs typeface="Traffic" pitchFamily="2" charset="-78"/>
              </a:rPr>
              <a:t>و.ظيفه مرحله</a:t>
            </a:r>
          </a:p>
          <a:p>
            <a:pPr algn="just" eaLnBrk="1" hangingPunct="1">
              <a:spcBef>
                <a:spcPct val="0"/>
              </a:spcBef>
              <a:buClrTx/>
              <a:buSzTx/>
              <a:buFontTx/>
              <a:buNone/>
            </a:pPr>
            <a:endParaRPr kumimoji="0" lang="ar-SA" altLang="zh-CN" sz="2000" i="1">
              <a:latin typeface="Times New Roman" pitchFamily="18" charset="0"/>
              <a:ea typeface="SimSun" pitchFamily="2" charset="-122"/>
              <a:cs typeface="Times New Roman" pitchFamily="18" charset="0"/>
            </a:endParaRPr>
          </a:p>
          <a:p>
            <a:pPr algn="just" eaLnBrk="1" hangingPunct="1">
              <a:spcBef>
                <a:spcPct val="0"/>
              </a:spcBef>
              <a:buClrTx/>
              <a:buSzTx/>
              <a:buFontTx/>
              <a:buNone/>
            </a:pPr>
            <a:r>
              <a:rPr kumimoji="0" lang="ar-SA" altLang="zh-CN" sz="2000" i="1">
                <a:latin typeface="Times New Roman" pitchFamily="18" charset="0"/>
                <a:cs typeface="Traffic" pitchFamily="2" charset="-78"/>
              </a:rPr>
              <a:t>اثر تعداد محرك- پاسخ</a:t>
            </a:r>
          </a:p>
          <a:p>
            <a:pPr algn="just" eaLnBrk="1" hangingPunct="1">
              <a:spcBef>
                <a:spcPct val="0"/>
              </a:spcBef>
              <a:buClrTx/>
              <a:buSzTx/>
              <a:buFontTx/>
              <a:buNone/>
            </a:pPr>
            <a:endParaRPr kumimoji="0" lang="ar-SA" altLang="zh-CN" sz="2000" i="1">
              <a:latin typeface="Times New Roman" pitchFamily="18" charset="0"/>
              <a:ea typeface="SimSun" pitchFamily="2" charset="-122"/>
            </a:endParaRPr>
          </a:p>
          <a:p>
            <a:pPr algn="just" eaLnBrk="1" hangingPunct="1">
              <a:spcBef>
                <a:spcPct val="0"/>
              </a:spcBef>
              <a:buClrTx/>
              <a:buSzTx/>
              <a:buFontTx/>
              <a:buNone/>
            </a:pPr>
            <a:r>
              <a:rPr kumimoji="0" lang="ar-SA" altLang="zh-CN" sz="2000" i="1">
                <a:latin typeface="Times New Roman" pitchFamily="18" charset="0"/>
                <a:cs typeface="Traffic" pitchFamily="2" charset="-78"/>
              </a:rPr>
              <a:t>نوع پردازش</a:t>
            </a:r>
            <a:endParaRPr kumimoji="0" lang="ar-SA" altLang="zh-CN" sz="2000" i="1">
              <a:latin typeface="Times New Roman" pitchFamily="18" charset="0"/>
              <a:ea typeface="SimSun" pitchFamily="2" charset="-122"/>
            </a:endParaRPr>
          </a:p>
          <a:p>
            <a:pPr algn="just" eaLnBrk="1" hangingPunct="1">
              <a:spcBef>
                <a:spcPct val="0"/>
              </a:spcBef>
              <a:buClrTx/>
              <a:buSzTx/>
              <a:buFontTx/>
              <a:buNone/>
            </a:pPr>
            <a:r>
              <a:rPr kumimoji="0" lang="ar-SA" altLang="zh-CN" sz="2000" i="1">
                <a:latin typeface="Times New Roman" pitchFamily="18" charset="0"/>
                <a:cs typeface="Traffic" pitchFamily="2" charset="-78"/>
              </a:rPr>
              <a:t>با توجه به نياز </a:t>
            </a:r>
            <a:endParaRPr kumimoji="0" lang="ar-SA" altLang="zh-CN" sz="2000" i="1">
              <a:latin typeface="Times New Roman" pitchFamily="18" charset="0"/>
              <a:ea typeface="SimSun" pitchFamily="2" charset="-122"/>
            </a:endParaRPr>
          </a:p>
        </p:txBody>
      </p:sp>
      <p:sp>
        <p:nvSpPr>
          <p:cNvPr id="1228810" name="Rectangle 10"/>
          <p:cNvSpPr>
            <a:spLocks noChangeArrowheads="1"/>
          </p:cNvSpPr>
          <p:nvPr/>
        </p:nvSpPr>
        <p:spPr bwMode="auto">
          <a:xfrm>
            <a:off x="5710238" y="2652713"/>
            <a:ext cx="1295400" cy="3022600"/>
          </a:xfrm>
          <a:prstGeom prst="rect">
            <a:avLst/>
          </a:prstGeom>
          <a:noFill/>
          <a:ln w="9525">
            <a:solidFill>
              <a:srgbClr val="FF00FF"/>
            </a:solidFill>
            <a:miter lim="800000"/>
            <a:headEnd/>
            <a:tailEnd/>
          </a:ln>
          <a:effectLst/>
        </p:spPr>
        <p:txBody>
          <a:bodyPr>
            <a:spAutoFit/>
          </a:bodyPr>
          <a:lstStyle/>
          <a:p>
            <a:pPr algn="just" eaLnBrk="1" hangingPunct="1">
              <a:spcBef>
                <a:spcPct val="0"/>
              </a:spcBef>
              <a:buClrTx/>
              <a:buSzTx/>
              <a:buFontTx/>
              <a:buNone/>
            </a:pPr>
            <a:r>
              <a:rPr kumimoji="0" lang="ar-SA" altLang="zh-CN" sz="2400" i="1">
                <a:latin typeface="Times New Roman" pitchFamily="18" charset="0"/>
                <a:cs typeface="Traffic" pitchFamily="2" charset="-78"/>
              </a:rPr>
              <a:t>شناسايي محرك</a:t>
            </a:r>
            <a:endParaRPr kumimoji="0" lang="ar-SA" altLang="zh-CN" sz="2400" i="1">
              <a:latin typeface="Times New Roman" pitchFamily="18" charset="0"/>
              <a:ea typeface="SimSun" pitchFamily="2" charset="-122"/>
              <a:cs typeface="Times New Roman" pitchFamily="18" charset="0"/>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جزئي</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موازي</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خير </a:t>
            </a:r>
            <a:endParaRPr kumimoji="0" lang="ar-SA" altLang="zh-CN" sz="2400" i="1">
              <a:latin typeface="Times New Roman" pitchFamily="18" charset="0"/>
              <a:ea typeface="SimSun" pitchFamily="2" charset="-122"/>
            </a:endParaRPr>
          </a:p>
        </p:txBody>
      </p:sp>
      <p:sp>
        <p:nvSpPr>
          <p:cNvPr id="1228811" name="Rectangle 11"/>
          <p:cNvSpPr>
            <a:spLocks noChangeArrowheads="1"/>
          </p:cNvSpPr>
          <p:nvPr/>
        </p:nvSpPr>
        <p:spPr bwMode="auto">
          <a:xfrm>
            <a:off x="681038" y="2652713"/>
            <a:ext cx="1524000" cy="3084512"/>
          </a:xfrm>
          <a:prstGeom prst="rect">
            <a:avLst/>
          </a:prstGeom>
          <a:noFill/>
          <a:ln w="9525">
            <a:solidFill>
              <a:srgbClr val="FF00FF"/>
            </a:solidFill>
            <a:miter lim="800000"/>
            <a:headEnd/>
            <a:tailEnd/>
          </a:ln>
          <a:effectLst/>
        </p:spPr>
        <p:txBody>
          <a:bodyPr>
            <a:spAutoFit/>
          </a:bodyPr>
          <a:lstStyle/>
          <a:p>
            <a:pPr algn="just" eaLnBrk="1" hangingPunct="1">
              <a:spcBef>
                <a:spcPct val="0"/>
              </a:spcBef>
              <a:buClrTx/>
              <a:buSzTx/>
              <a:buFontTx/>
              <a:buNone/>
            </a:pPr>
            <a:r>
              <a:rPr kumimoji="0" lang="ar-SA" altLang="zh-CN" sz="2400" i="1">
                <a:latin typeface="Times New Roman" pitchFamily="18" charset="0"/>
                <a:cs typeface="Traffic" pitchFamily="2" charset="-78"/>
              </a:rPr>
              <a:t>سازماندهي و آغاز عمل </a:t>
            </a:r>
            <a:endParaRPr kumimoji="0" lang="ar-SA" altLang="zh-CN" sz="2400" i="1">
              <a:latin typeface="Times New Roman" pitchFamily="18" charset="0"/>
              <a:ea typeface="SimSun" pitchFamily="2" charset="-122"/>
              <a:cs typeface="Traffic" pitchFamily="2" charset="-78"/>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خير  </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زنجيره اي </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r>
              <a:rPr kumimoji="0" lang="ar-SA" altLang="zh-CN" sz="2400" i="1">
                <a:latin typeface="Times New Roman" pitchFamily="18" charset="0"/>
                <a:cs typeface="Traffic" pitchFamily="2" charset="-78"/>
              </a:rPr>
              <a:t> </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r>
              <a:rPr kumimoji="0" lang="ar-SA" altLang="zh-CN" sz="2400" i="1">
                <a:latin typeface="Times New Roman" pitchFamily="18" charset="0"/>
                <a:cs typeface="Traffic" pitchFamily="2" charset="-78"/>
              </a:rPr>
              <a:t>بله</a:t>
            </a:r>
            <a:r>
              <a:rPr kumimoji="0" lang="ar-SA" altLang="zh-CN" i="1">
                <a:latin typeface="Times New Roman" pitchFamily="18" charset="0"/>
                <a:cs typeface="Traffic" pitchFamily="2" charset="-78"/>
              </a:rPr>
              <a:t> </a:t>
            </a:r>
            <a:endParaRPr kumimoji="0" lang="ar-SA" altLang="zh-CN" i="1">
              <a:latin typeface="Times New Roman" pitchFamily="18" charset="0"/>
              <a:ea typeface="SimSun" pitchFamily="2" charset="-122"/>
            </a:endParaRPr>
          </a:p>
        </p:txBody>
      </p:sp>
      <p:sp>
        <p:nvSpPr>
          <p:cNvPr id="1228812" name="Rectangle 12"/>
          <p:cNvSpPr>
            <a:spLocks noChangeArrowheads="1"/>
          </p:cNvSpPr>
          <p:nvPr/>
        </p:nvSpPr>
        <p:spPr bwMode="auto">
          <a:xfrm>
            <a:off x="3576638" y="2652713"/>
            <a:ext cx="1295400" cy="3387725"/>
          </a:xfrm>
          <a:prstGeom prst="rect">
            <a:avLst/>
          </a:prstGeom>
          <a:noFill/>
          <a:ln w="9525">
            <a:solidFill>
              <a:srgbClr val="FF00FF"/>
            </a:solidFill>
            <a:miter lim="800000"/>
            <a:headEnd/>
            <a:tailEnd/>
          </a:ln>
          <a:effectLst/>
        </p:spPr>
        <p:txBody>
          <a:bodyPr>
            <a:spAutoFit/>
          </a:bodyPr>
          <a:lstStyle/>
          <a:p>
            <a:pPr algn="just" eaLnBrk="1" hangingPunct="1">
              <a:spcBef>
                <a:spcPct val="0"/>
              </a:spcBef>
              <a:buClrTx/>
              <a:buSzTx/>
              <a:buFontTx/>
              <a:buNone/>
            </a:pPr>
            <a:r>
              <a:rPr kumimoji="0" lang="ar-SA" altLang="zh-CN" sz="2400" i="1">
                <a:latin typeface="Times New Roman" pitchFamily="18" charset="0"/>
                <a:cs typeface="Traffic" pitchFamily="2" charset="-78"/>
              </a:rPr>
              <a:t>گزينش پاسخ</a:t>
            </a:r>
          </a:p>
          <a:p>
            <a:pPr algn="just" eaLnBrk="1" hangingPunct="1">
              <a:spcBef>
                <a:spcPct val="0"/>
              </a:spcBef>
              <a:buClrTx/>
              <a:buSzTx/>
              <a:buFontTx/>
              <a:buNone/>
            </a:pPr>
            <a:endParaRPr kumimoji="0" lang="ar-SA" altLang="zh-CN" sz="2400" i="1">
              <a:latin typeface="Times New Roman" pitchFamily="18" charset="0"/>
              <a:ea typeface="SimSun" pitchFamily="2" charset="-122"/>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زياد</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موازي و زنجيره اي</a:t>
            </a:r>
            <a:endParaRPr kumimoji="0" lang="ar-SA" altLang="zh-CN" sz="2400" i="1">
              <a:latin typeface="Times New Roman" pitchFamily="18" charset="0"/>
              <a:ea typeface="SimSun" pitchFamily="2" charset="-122"/>
            </a:endParaRPr>
          </a:p>
          <a:p>
            <a:pPr algn="just" eaLnBrk="1" hangingPunct="1">
              <a:spcBef>
                <a:spcPct val="0"/>
              </a:spcBef>
              <a:buClrTx/>
              <a:buSzTx/>
              <a:buFontTx/>
              <a:buNone/>
            </a:pPr>
            <a:endParaRPr kumimoji="0" lang="ar-SA" altLang="zh-CN" sz="2400" i="1">
              <a:latin typeface="Times New Roman" pitchFamily="18" charset="0"/>
              <a:cs typeface="Traffic" pitchFamily="2" charset="-78"/>
            </a:endParaRPr>
          </a:p>
          <a:p>
            <a:pPr algn="just" eaLnBrk="1" hangingPunct="1">
              <a:spcBef>
                <a:spcPct val="0"/>
              </a:spcBef>
              <a:buClrTx/>
              <a:buSzTx/>
              <a:buFontTx/>
              <a:buNone/>
            </a:pPr>
            <a:r>
              <a:rPr kumimoji="0" lang="ar-SA" altLang="zh-CN" sz="2400" i="1">
                <a:latin typeface="Times New Roman" pitchFamily="18" charset="0"/>
                <a:cs typeface="Traffic" pitchFamily="2" charset="-78"/>
              </a:rPr>
              <a:t>گاهي </a:t>
            </a:r>
            <a:endParaRPr kumimoji="0" lang="ar-SA" altLang="zh-CN" sz="2400" i="1">
              <a:latin typeface="Times New Roman" pitchFamily="18" charset="0"/>
              <a:ea typeface="SimSun" pitchFamily="2" charset="-122"/>
            </a:endParaRPr>
          </a:p>
        </p:txBody>
      </p:sp>
      <p:sp>
        <p:nvSpPr>
          <p:cNvPr id="1228813" name="Text Box 13"/>
          <p:cNvSpPr txBox="1">
            <a:spLocks noChangeArrowheads="1"/>
          </p:cNvSpPr>
          <p:nvPr/>
        </p:nvSpPr>
        <p:spPr bwMode="auto">
          <a:xfrm>
            <a:off x="-23813" y="6118225"/>
            <a:ext cx="4284663" cy="366713"/>
          </a:xfrm>
          <a:prstGeom prst="rect">
            <a:avLst/>
          </a:prstGeom>
          <a:noFill/>
          <a:ln w="9525" algn="ctr">
            <a:noFill/>
            <a:miter lim="800000"/>
            <a:headEnd/>
            <a:tailEnd/>
          </a:ln>
          <a:effectLst/>
        </p:spPr>
        <p:txBody>
          <a:bodyPr>
            <a:spAutoFit/>
          </a:bodyPr>
          <a:lstStyle/>
          <a:p>
            <a:pPr marL="342900" indent="-342900">
              <a:spcBef>
                <a:spcPct val="50000"/>
              </a:spcBef>
            </a:pPr>
            <a:r>
              <a:rPr lang="fa-IR" altLang="zh-CN" sz="1800" b="1">
                <a:cs typeface="Arial" pitchFamily="34" charset="0"/>
              </a:rPr>
              <a:t>شكل 2-2 </a:t>
            </a:r>
            <a:r>
              <a:rPr lang="fa-IR" altLang="zh-CN" sz="1800">
                <a:cs typeface="Arial" pitchFamily="34" charset="0"/>
              </a:rPr>
              <a:t>مدل گسترش يافته پردازش اطلاعات كه</a:t>
            </a:r>
            <a:r>
              <a:rPr lang="en-US" altLang="zh-CN" sz="1800">
                <a:ea typeface="SimSun" pitchFamily="2" charset="-122"/>
              </a:rPr>
              <a:t> </a:t>
            </a: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8809"/>
                                        </p:tgtEl>
                                        <p:attrNameLst>
                                          <p:attrName>style.visibility</p:attrName>
                                        </p:attrNameLst>
                                      </p:cBhvr>
                                      <p:to>
                                        <p:strVal val="visible"/>
                                      </p:to>
                                    </p:set>
                                    <p:anim calcmode="lin" valueType="num">
                                      <p:cBhvr additive="base">
                                        <p:cTn id="7" dur="500" fill="hold"/>
                                        <p:tgtEl>
                                          <p:spTgt spid="1228809"/>
                                        </p:tgtEl>
                                        <p:attrNameLst>
                                          <p:attrName>ppt_x</p:attrName>
                                        </p:attrNameLst>
                                      </p:cBhvr>
                                      <p:tavLst>
                                        <p:tav tm="0">
                                          <p:val>
                                            <p:strVal val="#ppt_x"/>
                                          </p:val>
                                        </p:tav>
                                        <p:tav tm="100000">
                                          <p:val>
                                            <p:strVal val="#ppt_x"/>
                                          </p:val>
                                        </p:tav>
                                      </p:tavLst>
                                    </p:anim>
                                    <p:anim calcmode="lin" valueType="num">
                                      <p:cBhvr additive="base">
                                        <p:cTn id="8" dur="500" fill="hold"/>
                                        <p:tgtEl>
                                          <p:spTgt spid="12288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28810"/>
                                        </p:tgtEl>
                                        <p:attrNameLst>
                                          <p:attrName>style.visibility</p:attrName>
                                        </p:attrNameLst>
                                      </p:cBhvr>
                                      <p:to>
                                        <p:strVal val="visible"/>
                                      </p:to>
                                    </p:set>
                                    <p:anim calcmode="lin" valueType="num">
                                      <p:cBhvr additive="base">
                                        <p:cTn id="11" dur="500" fill="hold"/>
                                        <p:tgtEl>
                                          <p:spTgt spid="1228810"/>
                                        </p:tgtEl>
                                        <p:attrNameLst>
                                          <p:attrName>ppt_x</p:attrName>
                                        </p:attrNameLst>
                                      </p:cBhvr>
                                      <p:tavLst>
                                        <p:tav tm="0">
                                          <p:val>
                                            <p:strVal val="#ppt_x"/>
                                          </p:val>
                                        </p:tav>
                                        <p:tav tm="100000">
                                          <p:val>
                                            <p:strVal val="#ppt_x"/>
                                          </p:val>
                                        </p:tav>
                                      </p:tavLst>
                                    </p:anim>
                                    <p:anim calcmode="lin" valueType="num">
                                      <p:cBhvr additive="base">
                                        <p:cTn id="12" dur="500" fill="hold"/>
                                        <p:tgtEl>
                                          <p:spTgt spid="12288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28812"/>
                                        </p:tgtEl>
                                        <p:attrNameLst>
                                          <p:attrName>style.visibility</p:attrName>
                                        </p:attrNameLst>
                                      </p:cBhvr>
                                      <p:to>
                                        <p:strVal val="visible"/>
                                      </p:to>
                                    </p:set>
                                    <p:anim calcmode="lin" valueType="num">
                                      <p:cBhvr additive="base">
                                        <p:cTn id="15" dur="500" fill="hold"/>
                                        <p:tgtEl>
                                          <p:spTgt spid="1228812"/>
                                        </p:tgtEl>
                                        <p:attrNameLst>
                                          <p:attrName>ppt_x</p:attrName>
                                        </p:attrNameLst>
                                      </p:cBhvr>
                                      <p:tavLst>
                                        <p:tav tm="0">
                                          <p:val>
                                            <p:strVal val="#ppt_x"/>
                                          </p:val>
                                        </p:tav>
                                        <p:tav tm="100000">
                                          <p:val>
                                            <p:strVal val="#ppt_x"/>
                                          </p:val>
                                        </p:tav>
                                      </p:tavLst>
                                    </p:anim>
                                    <p:anim calcmode="lin" valueType="num">
                                      <p:cBhvr additive="base">
                                        <p:cTn id="16" dur="500" fill="hold"/>
                                        <p:tgtEl>
                                          <p:spTgt spid="12288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28811"/>
                                        </p:tgtEl>
                                        <p:attrNameLst>
                                          <p:attrName>style.visibility</p:attrName>
                                        </p:attrNameLst>
                                      </p:cBhvr>
                                      <p:to>
                                        <p:strVal val="visible"/>
                                      </p:to>
                                    </p:set>
                                    <p:anim calcmode="lin" valueType="num">
                                      <p:cBhvr additive="base">
                                        <p:cTn id="19" dur="500" fill="hold"/>
                                        <p:tgtEl>
                                          <p:spTgt spid="1228811"/>
                                        </p:tgtEl>
                                        <p:attrNameLst>
                                          <p:attrName>ppt_x</p:attrName>
                                        </p:attrNameLst>
                                      </p:cBhvr>
                                      <p:tavLst>
                                        <p:tav tm="0">
                                          <p:val>
                                            <p:strVal val="#ppt_x"/>
                                          </p:val>
                                        </p:tav>
                                        <p:tav tm="100000">
                                          <p:val>
                                            <p:strVal val="#ppt_x"/>
                                          </p:val>
                                        </p:tav>
                                      </p:tavLst>
                                    </p:anim>
                                    <p:anim calcmode="lin" valueType="num">
                                      <p:cBhvr additive="base">
                                        <p:cTn id="20" dur="500" fill="hold"/>
                                        <p:tgtEl>
                                          <p:spTgt spid="12288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28808"/>
                                        </p:tgtEl>
                                        <p:attrNameLst>
                                          <p:attrName>style.visibility</p:attrName>
                                        </p:attrNameLst>
                                      </p:cBhvr>
                                      <p:to>
                                        <p:strVal val="visible"/>
                                      </p:to>
                                    </p:set>
                                    <p:anim calcmode="lin" valueType="num">
                                      <p:cBhvr additive="base">
                                        <p:cTn id="23" dur="500" fill="hold"/>
                                        <p:tgtEl>
                                          <p:spTgt spid="1228808"/>
                                        </p:tgtEl>
                                        <p:attrNameLst>
                                          <p:attrName>ppt_x</p:attrName>
                                        </p:attrNameLst>
                                      </p:cBhvr>
                                      <p:tavLst>
                                        <p:tav tm="0">
                                          <p:val>
                                            <p:strVal val="#ppt_x"/>
                                          </p:val>
                                        </p:tav>
                                        <p:tav tm="100000">
                                          <p:val>
                                            <p:strVal val="#ppt_x"/>
                                          </p:val>
                                        </p:tav>
                                      </p:tavLst>
                                    </p:anim>
                                    <p:anim calcmode="lin" valueType="num">
                                      <p:cBhvr additive="base">
                                        <p:cTn id="24" dur="500" fill="hold"/>
                                        <p:tgtEl>
                                          <p:spTgt spid="12288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08" grpId="0" animBg="1"/>
      <p:bldP spid="1228809" grpId="0" animBg="1"/>
      <p:bldP spid="1228810" grpId="0" animBg="1"/>
      <p:bldP spid="1228811" grpId="0" animBg="1"/>
      <p:bldP spid="12288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876" name="Text Box 4"/>
          <p:cNvSpPr txBox="1">
            <a:spLocks noChangeArrowheads="1"/>
          </p:cNvSpPr>
          <p:nvPr/>
        </p:nvSpPr>
        <p:spPr bwMode="auto">
          <a:xfrm>
            <a:off x="4859338" y="1628775"/>
            <a:ext cx="3995737" cy="1946275"/>
          </a:xfrm>
          <a:prstGeom prst="rect">
            <a:avLst/>
          </a:prstGeom>
          <a:noFill/>
          <a:ln w="9525" algn="ctr">
            <a:noFill/>
            <a:miter lim="800000"/>
            <a:headEnd/>
            <a:tailEnd/>
          </a:ln>
          <a:effectLst/>
        </p:spPr>
        <p:txBody>
          <a:bodyPr>
            <a:spAutoFit/>
          </a:bodyPr>
          <a:lstStyle/>
          <a:p>
            <a:pPr marL="342900" indent="-342900"/>
            <a:r>
              <a:rPr lang="fa-IR" altLang="zh-CN" sz="3200" b="1" i="1">
                <a:cs typeface="Arial" pitchFamily="34" charset="0"/>
              </a:rPr>
              <a:t>شناسايي محرك</a:t>
            </a:r>
          </a:p>
          <a:p>
            <a:pPr marL="342900" indent="-342900"/>
            <a:r>
              <a:rPr lang="fa-IR" altLang="zh-CN">
                <a:cs typeface="Arial" pitchFamily="34" charset="0"/>
              </a:rPr>
              <a:t>سه مرحلة شناسايي محرك، گزينش پاسخ وبرنامه­ريزي پاسخ را نشان مي</a:t>
            </a:r>
            <a:r>
              <a:rPr lang="en-US" altLang="zh-CN">
                <a:ea typeface="SimSun" pitchFamily="2" charset="-122"/>
                <a:cs typeface="Arial" pitchFamily="34" charset="0"/>
              </a:rPr>
              <a:t>‎</a:t>
            </a:r>
            <a:r>
              <a:rPr lang="fa-IR" altLang="zh-CN">
                <a:cs typeface="Arial" pitchFamily="34" charset="0"/>
              </a:rPr>
              <a:t>دهد.</a:t>
            </a:r>
            <a:endParaRPr lang="en-US">
              <a:cs typeface="Arial" pitchFamily="34" charset="0"/>
            </a:endParaRPr>
          </a:p>
        </p:txBody>
      </p:sp>
      <p:sp>
        <p:nvSpPr>
          <p:cNvPr id="1231877" name="Rectangle 5"/>
          <p:cNvSpPr>
            <a:spLocks noChangeArrowheads="1"/>
          </p:cNvSpPr>
          <p:nvPr/>
        </p:nvSpPr>
        <p:spPr bwMode="auto">
          <a:xfrm>
            <a:off x="1476375" y="2420938"/>
            <a:ext cx="2057400" cy="685800"/>
          </a:xfrm>
          <a:prstGeom prst="rect">
            <a:avLst/>
          </a:prstGeom>
          <a:noFill/>
          <a:ln w="9525">
            <a:solidFill>
              <a:srgbClr val="FF00FF"/>
            </a:solidFill>
            <a:miter lim="800000"/>
            <a:headEnd/>
            <a:tailEnd/>
          </a:ln>
          <a:effectLst/>
        </p:spPr>
        <p:txBody>
          <a:bodyPr wrap="none" anchor="ctr"/>
          <a:lstStyle/>
          <a:p>
            <a:pPr algn="ctr" eaLnBrk="1" hangingPunct="1">
              <a:spcBef>
                <a:spcPct val="0"/>
              </a:spcBef>
              <a:buClrTx/>
              <a:buSzTx/>
              <a:buFontTx/>
              <a:buNone/>
            </a:pPr>
            <a:r>
              <a:rPr kumimoji="0" lang="ar-SA" altLang="zh-CN">
                <a:latin typeface="Times New Roman" pitchFamily="18" charset="0"/>
                <a:cs typeface="Traffic" pitchFamily="2" charset="-78"/>
              </a:rPr>
              <a:t>شناسايي محرك</a:t>
            </a:r>
            <a:endParaRPr kumimoji="0" lang="ar-SA" altLang="zh-CN">
              <a:latin typeface="Times New Roman" pitchFamily="18" charset="0"/>
              <a:ea typeface="SimSun" pitchFamily="2" charset="-122"/>
              <a:cs typeface="Traffic" pitchFamily="2" charset="-78"/>
            </a:endParaRPr>
          </a:p>
        </p:txBody>
      </p:sp>
      <p:sp>
        <p:nvSpPr>
          <p:cNvPr id="1231878" name="Rectangle 6"/>
          <p:cNvSpPr>
            <a:spLocks noChangeArrowheads="1"/>
          </p:cNvSpPr>
          <p:nvPr/>
        </p:nvSpPr>
        <p:spPr bwMode="auto">
          <a:xfrm>
            <a:off x="1403350" y="3716338"/>
            <a:ext cx="2057400" cy="685800"/>
          </a:xfrm>
          <a:prstGeom prst="rect">
            <a:avLst/>
          </a:prstGeom>
          <a:noFill/>
          <a:ln w="9525">
            <a:solidFill>
              <a:srgbClr val="FF00FF"/>
            </a:solidFill>
            <a:miter lim="800000"/>
            <a:headEnd/>
            <a:tailEnd/>
          </a:ln>
          <a:effectLst/>
        </p:spPr>
        <p:txBody>
          <a:bodyPr wrap="none" anchor="ctr"/>
          <a:lstStyle/>
          <a:p>
            <a:pPr algn="ctr" eaLnBrk="1" hangingPunct="1">
              <a:spcBef>
                <a:spcPct val="0"/>
              </a:spcBef>
              <a:buClrTx/>
              <a:buSzTx/>
              <a:buFontTx/>
              <a:buNone/>
            </a:pPr>
            <a:r>
              <a:rPr kumimoji="0" lang="ar-SA" altLang="zh-CN">
                <a:latin typeface="Times New Roman" pitchFamily="18" charset="0"/>
                <a:cs typeface="Traffic" pitchFamily="2" charset="-78"/>
              </a:rPr>
              <a:t>گزينش پاسخ</a:t>
            </a:r>
            <a:endParaRPr kumimoji="0" lang="ar-SA" altLang="zh-CN">
              <a:latin typeface="Times New Roman" pitchFamily="18" charset="0"/>
              <a:ea typeface="SimSun" pitchFamily="2" charset="-122"/>
              <a:cs typeface="Traffic" pitchFamily="2" charset="-78"/>
            </a:endParaRPr>
          </a:p>
        </p:txBody>
      </p:sp>
      <p:sp>
        <p:nvSpPr>
          <p:cNvPr id="1231879" name="Rectangle 7"/>
          <p:cNvSpPr>
            <a:spLocks noChangeArrowheads="1"/>
          </p:cNvSpPr>
          <p:nvPr/>
        </p:nvSpPr>
        <p:spPr bwMode="auto">
          <a:xfrm>
            <a:off x="1476375" y="4941888"/>
            <a:ext cx="2057400" cy="685800"/>
          </a:xfrm>
          <a:prstGeom prst="rect">
            <a:avLst/>
          </a:prstGeom>
          <a:noFill/>
          <a:ln w="9525">
            <a:solidFill>
              <a:srgbClr val="FF00FF"/>
            </a:solidFill>
            <a:miter lim="800000"/>
            <a:headEnd/>
            <a:tailEnd/>
          </a:ln>
          <a:effectLst/>
        </p:spPr>
        <p:txBody>
          <a:bodyPr wrap="none" anchor="ctr"/>
          <a:lstStyle/>
          <a:p>
            <a:pPr algn="ctr" eaLnBrk="1" hangingPunct="1">
              <a:spcBef>
                <a:spcPct val="0"/>
              </a:spcBef>
              <a:buClrTx/>
              <a:buSzTx/>
              <a:buFontTx/>
              <a:buNone/>
            </a:pPr>
            <a:r>
              <a:rPr kumimoji="0" lang="ar-SA" altLang="zh-CN" sz="2400">
                <a:latin typeface="Times New Roman" pitchFamily="18" charset="0"/>
                <a:cs typeface="Traffic" pitchFamily="2" charset="-78"/>
              </a:rPr>
              <a:t>برنامه ريزي پاسخ</a:t>
            </a:r>
            <a:endParaRPr kumimoji="0" lang="ar-SA" altLang="zh-CN" sz="2400">
              <a:latin typeface="Times New Roman" pitchFamily="18" charset="0"/>
              <a:ea typeface="SimSun" pitchFamily="2" charset="-122"/>
              <a:cs typeface="Traffic" pitchFamily="2" charset="-78"/>
            </a:endParaRPr>
          </a:p>
        </p:txBody>
      </p:sp>
      <p:sp>
        <p:nvSpPr>
          <p:cNvPr id="1231880" name="Rectangle 8"/>
          <p:cNvSpPr>
            <a:spLocks noChangeArrowheads="1"/>
          </p:cNvSpPr>
          <p:nvPr/>
        </p:nvSpPr>
        <p:spPr bwMode="auto">
          <a:xfrm>
            <a:off x="1981200" y="6019800"/>
            <a:ext cx="1066800" cy="457200"/>
          </a:xfrm>
          <a:prstGeom prst="rect">
            <a:avLst/>
          </a:prstGeom>
          <a:noFill/>
          <a:ln w="9525">
            <a:noFill/>
            <a:miter lim="800000"/>
            <a:headEnd/>
            <a:tailEnd/>
          </a:ln>
          <a:effectLst/>
        </p:spPr>
        <p:txBody>
          <a:bodyPr>
            <a:spAutoFit/>
          </a:bodyPr>
          <a:lstStyle/>
          <a:p>
            <a:pPr algn="l" rtl="0" eaLnBrk="1" hangingPunct="1">
              <a:spcBef>
                <a:spcPct val="0"/>
              </a:spcBef>
              <a:buClrTx/>
              <a:buSzTx/>
              <a:buFontTx/>
              <a:buNone/>
            </a:pPr>
            <a:r>
              <a:rPr kumimoji="0" lang="ar-SA" altLang="zh-CN" sz="2400">
                <a:latin typeface="Times New Roman" pitchFamily="18" charset="0"/>
                <a:cs typeface="Traffic" pitchFamily="2" charset="-78"/>
              </a:rPr>
              <a:t>برونداد</a:t>
            </a:r>
            <a:r>
              <a:rPr kumimoji="0" lang="en-US" altLang="zh-CN" sz="1800">
                <a:latin typeface="Times New Roman" pitchFamily="18" charset="0"/>
                <a:ea typeface="SimSun" pitchFamily="2" charset="-122"/>
                <a:cs typeface="Traffic" pitchFamily="2" charset="-78"/>
              </a:rPr>
              <a:t> </a:t>
            </a:r>
            <a:endParaRPr kumimoji="0" lang="en-US" altLang="zh-CN" sz="3600">
              <a:latin typeface="Times New Roman" pitchFamily="18" charset="0"/>
              <a:ea typeface="SimSun" pitchFamily="2" charset="-122"/>
              <a:cs typeface="Traffic" pitchFamily="2" charset="-78"/>
            </a:endParaRPr>
          </a:p>
        </p:txBody>
      </p:sp>
      <p:sp>
        <p:nvSpPr>
          <p:cNvPr id="1231881" name="Rectangle 9"/>
          <p:cNvSpPr>
            <a:spLocks noChangeArrowheads="1"/>
          </p:cNvSpPr>
          <p:nvPr/>
        </p:nvSpPr>
        <p:spPr bwMode="auto">
          <a:xfrm>
            <a:off x="1763713" y="1557338"/>
            <a:ext cx="1143000" cy="457200"/>
          </a:xfrm>
          <a:prstGeom prst="rect">
            <a:avLst/>
          </a:prstGeom>
          <a:noFill/>
          <a:ln w="9525">
            <a:noFill/>
            <a:miter lim="800000"/>
            <a:headEnd/>
            <a:tailEnd/>
          </a:ln>
          <a:effectLst/>
        </p:spPr>
        <p:txBody>
          <a:bodyPr>
            <a:spAutoFit/>
          </a:bodyPr>
          <a:lstStyle/>
          <a:p>
            <a:pPr algn="l" rtl="0" eaLnBrk="1" hangingPunct="1">
              <a:spcBef>
                <a:spcPct val="0"/>
              </a:spcBef>
              <a:buClrTx/>
              <a:buSzTx/>
              <a:buFontTx/>
              <a:buNone/>
            </a:pPr>
            <a:r>
              <a:rPr kumimoji="0" lang="ar-SA" altLang="zh-CN" sz="2400">
                <a:latin typeface="Times New Roman" pitchFamily="18" charset="0"/>
                <a:cs typeface="Traffic" pitchFamily="2" charset="-78"/>
              </a:rPr>
              <a:t>درونداد</a:t>
            </a:r>
            <a:r>
              <a:rPr kumimoji="0" lang="en-US" altLang="zh-CN" sz="1800">
                <a:latin typeface="Times New Roman" pitchFamily="18" charset="0"/>
                <a:ea typeface="SimSun" pitchFamily="2" charset="-122"/>
                <a:cs typeface="Traffic" pitchFamily="2" charset="-78"/>
              </a:rPr>
              <a:t> </a:t>
            </a:r>
            <a:endParaRPr kumimoji="0" lang="en-US" altLang="zh-CN" sz="3600">
              <a:latin typeface="Times New Roman" pitchFamily="18" charset="0"/>
              <a:ea typeface="SimSun" pitchFamily="2" charset="-122"/>
              <a:cs typeface="Traffic" pitchFamily="2" charset="-78"/>
            </a:endParaRPr>
          </a:p>
        </p:txBody>
      </p:sp>
      <p:sp>
        <p:nvSpPr>
          <p:cNvPr id="1231882" name="Line 10"/>
          <p:cNvSpPr>
            <a:spLocks noChangeShapeType="1"/>
          </p:cNvSpPr>
          <p:nvPr/>
        </p:nvSpPr>
        <p:spPr bwMode="auto">
          <a:xfrm>
            <a:off x="2411413" y="3165475"/>
            <a:ext cx="0" cy="457200"/>
          </a:xfrm>
          <a:prstGeom prst="line">
            <a:avLst/>
          </a:prstGeom>
          <a:noFill/>
          <a:ln w="9525">
            <a:solidFill>
              <a:srgbClr val="FF00FF"/>
            </a:solidFill>
            <a:round/>
            <a:headEnd/>
            <a:tailEnd type="triangle" w="med" len="med"/>
          </a:ln>
          <a:effectLst/>
        </p:spPr>
        <p:txBody>
          <a:bodyPr wrap="none" anchor="ctr"/>
          <a:lstStyle/>
          <a:p>
            <a:endParaRPr lang="fa-IR"/>
          </a:p>
        </p:txBody>
      </p:sp>
      <p:sp>
        <p:nvSpPr>
          <p:cNvPr id="1231883" name="Line 11"/>
          <p:cNvSpPr>
            <a:spLocks noChangeShapeType="1"/>
          </p:cNvSpPr>
          <p:nvPr/>
        </p:nvSpPr>
        <p:spPr bwMode="auto">
          <a:xfrm>
            <a:off x="2339975" y="4437063"/>
            <a:ext cx="0" cy="457200"/>
          </a:xfrm>
          <a:prstGeom prst="line">
            <a:avLst/>
          </a:prstGeom>
          <a:noFill/>
          <a:ln w="9525">
            <a:solidFill>
              <a:srgbClr val="FF00FF"/>
            </a:solidFill>
            <a:round/>
            <a:headEnd/>
            <a:tailEnd type="triangle" w="med" len="med"/>
          </a:ln>
          <a:effectLst/>
        </p:spPr>
        <p:txBody>
          <a:bodyPr wrap="none" anchor="ctr"/>
          <a:lstStyle/>
          <a:p>
            <a:endParaRPr lang="fa-IR"/>
          </a:p>
        </p:txBody>
      </p:sp>
      <p:sp>
        <p:nvSpPr>
          <p:cNvPr id="1231884" name="Line 12"/>
          <p:cNvSpPr>
            <a:spLocks noChangeShapeType="1"/>
          </p:cNvSpPr>
          <p:nvPr/>
        </p:nvSpPr>
        <p:spPr bwMode="auto">
          <a:xfrm flipH="1">
            <a:off x="2411413" y="5734050"/>
            <a:ext cx="26987" cy="311150"/>
          </a:xfrm>
          <a:prstGeom prst="line">
            <a:avLst/>
          </a:prstGeom>
          <a:noFill/>
          <a:ln w="9525">
            <a:solidFill>
              <a:srgbClr val="FF00FF"/>
            </a:solidFill>
            <a:round/>
            <a:headEnd/>
            <a:tailEnd type="triangle" w="med" len="med"/>
          </a:ln>
          <a:effectLst/>
        </p:spPr>
        <p:txBody>
          <a:bodyPr wrap="none" anchor="ctr"/>
          <a:lstStyle/>
          <a:p>
            <a:endParaRPr lang="fa-IR"/>
          </a:p>
        </p:txBody>
      </p:sp>
      <p:sp>
        <p:nvSpPr>
          <p:cNvPr id="1231885" name="Line 13"/>
          <p:cNvSpPr>
            <a:spLocks noChangeShapeType="1"/>
          </p:cNvSpPr>
          <p:nvPr/>
        </p:nvSpPr>
        <p:spPr bwMode="auto">
          <a:xfrm>
            <a:off x="2339975" y="2060575"/>
            <a:ext cx="0" cy="304800"/>
          </a:xfrm>
          <a:prstGeom prst="line">
            <a:avLst/>
          </a:prstGeom>
          <a:noFill/>
          <a:ln w="9525">
            <a:solidFill>
              <a:srgbClr val="FF00FF"/>
            </a:solidFill>
            <a:round/>
            <a:headEnd/>
            <a:tailEnd type="triangle" w="med" len="med"/>
          </a:ln>
          <a:effectLst/>
        </p:spPr>
        <p:txBody>
          <a:bodyPr wrap="none" anchor="ctr"/>
          <a:lstStyle/>
          <a:p>
            <a:endParaRPr lang="fa-IR"/>
          </a:p>
        </p:txBody>
      </p:sp>
      <p:sp>
        <p:nvSpPr>
          <p:cNvPr id="1231886" name="Text Box 14"/>
          <p:cNvSpPr txBox="1">
            <a:spLocks noChangeArrowheads="1"/>
          </p:cNvSpPr>
          <p:nvPr/>
        </p:nvSpPr>
        <p:spPr bwMode="auto">
          <a:xfrm>
            <a:off x="5435600" y="4797425"/>
            <a:ext cx="2952750" cy="519113"/>
          </a:xfrm>
          <a:prstGeom prst="rect">
            <a:avLst/>
          </a:prstGeom>
          <a:noFill/>
          <a:ln w="9525" algn="ctr">
            <a:noFill/>
            <a:miter lim="800000"/>
            <a:headEnd/>
            <a:tailEnd/>
          </a:ln>
          <a:effectLst/>
        </p:spPr>
        <p:txBody>
          <a:bodyPr>
            <a:spAutoFit/>
          </a:bodyPr>
          <a:lstStyle/>
          <a:p>
            <a:pPr marL="342900" indent="-342900">
              <a:spcBef>
                <a:spcPct val="50000"/>
              </a:spcBef>
            </a:pPr>
            <a:endParaRPr lang="fa-IR"/>
          </a:p>
        </p:txBody>
      </p:sp>
      <p:sp>
        <p:nvSpPr>
          <p:cNvPr id="1231887" name="Text Box 15"/>
          <p:cNvSpPr txBox="1">
            <a:spLocks noChangeArrowheads="1"/>
          </p:cNvSpPr>
          <p:nvPr/>
        </p:nvSpPr>
        <p:spPr bwMode="auto">
          <a:xfrm>
            <a:off x="4284663" y="3933825"/>
            <a:ext cx="4859337" cy="1800225"/>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شكل 2-2 مدل گسترش يافته پردازش اطلاعات كه سه مرحلة شناسايي محرك، گزينش پاسخ و برنامه­ريزي پاسخ را نشان مي</a:t>
            </a:r>
            <a:r>
              <a:rPr lang="en-US" altLang="zh-CN">
                <a:ea typeface="SimSun" pitchFamily="2" charset="-122"/>
                <a:cs typeface="Arial" pitchFamily="34" charset="0"/>
              </a:rPr>
              <a:t>‎</a:t>
            </a:r>
            <a:r>
              <a:rPr lang="fa-IR" altLang="zh-CN">
                <a:cs typeface="Arial" pitchFamily="34" charset="0"/>
              </a:rPr>
              <a:t>دهد.</a:t>
            </a:r>
            <a:endParaRPr lang="en-US">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1885"/>
                                        </p:tgtEl>
                                        <p:attrNameLst>
                                          <p:attrName>style.visibility</p:attrName>
                                        </p:attrNameLst>
                                      </p:cBhvr>
                                      <p:to>
                                        <p:strVal val="visible"/>
                                      </p:to>
                                    </p:set>
                                    <p:anim calcmode="lin" valueType="num">
                                      <p:cBhvr additive="base">
                                        <p:cTn id="7" dur="500" fill="hold"/>
                                        <p:tgtEl>
                                          <p:spTgt spid="1231885"/>
                                        </p:tgtEl>
                                        <p:attrNameLst>
                                          <p:attrName>ppt_x</p:attrName>
                                        </p:attrNameLst>
                                      </p:cBhvr>
                                      <p:tavLst>
                                        <p:tav tm="0">
                                          <p:val>
                                            <p:strVal val="#ppt_x"/>
                                          </p:val>
                                        </p:tav>
                                        <p:tav tm="100000">
                                          <p:val>
                                            <p:strVal val="#ppt_x"/>
                                          </p:val>
                                        </p:tav>
                                      </p:tavLst>
                                    </p:anim>
                                    <p:anim calcmode="lin" valueType="num">
                                      <p:cBhvr additive="base">
                                        <p:cTn id="8" dur="500" fill="hold"/>
                                        <p:tgtEl>
                                          <p:spTgt spid="123188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31882"/>
                                        </p:tgtEl>
                                        <p:attrNameLst>
                                          <p:attrName>style.visibility</p:attrName>
                                        </p:attrNameLst>
                                      </p:cBhvr>
                                      <p:to>
                                        <p:strVal val="visible"/>
                                      </p:to>
                                    </p:set>
                                    <p:anim calcmode="lin" valueType="num">
                                      <p:cBhvr additive="base">
                                        <p:cTn id="11" dur="500" fill="hold"/>
                                        <p:tgtEl>
                                          <p:spTgt spid="1231882"/>
                                        </p:tgtEl>
                                        <p:attrNameLst>
                                          <p:attrName>ppt_x</p:attrName>
                                        </p:attrNameLst>
                                      </p:cBhvr>
                                      <p:tavLst>
                                        <p:tav tm="0">
                                          <p:val>
                                            <p:strVal val="#ppt_x"/>
                                          </p:val>
                                        </p:tav>
                                        <p:tav tm="100000">
                                          <p:val>
                                            <p:strVal val="#ppt_x"/>
                                          </p:val>
                                        </p:tav>
                                      </p:tavLst>
                                    </p:anim>
                                    <p:anim calcmode="lin" valueType="num">
                                      <p:cBhvr additive="base">
                                        <p:cTn id="12" dur="500" fill="hold"/>
                                        <p:tgtEl>
                                          <p:spTgt spid="123188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31883"/>
                                        </p:tgtEl>
                                        <p:attrNameLst>
                                          <p:attrName>style.visibility</p:attrName>
                                        </p:attrNameLst>
                                      </p:cBhvr>
                                      <p:to>
                                        <p:strVal val="visible"/>
                                      </p:to>
                                    </p:set>
                                    <p:anim calcmode="lin" valueType="num">
                                      <p:cBhvr additive="base">
                                        <p:cTn id="15" dur="500" fill="hold"/>
                                        <p:tgtEl>
                                          <p:spTgt spid="1231883"/>
                                        </p:tgtEl>
                                        <p:attrNameLst>
                                          <p:attrName>ppt_x</p:attrName>
                                        </p:attrNameLst>
                                      </p:cBhvr>
                                      <p:tavLst>
                                        <p:tav tm="0">
                                          <p:val>
                                            <p:strVal val="#ppt_x"/>
                                          </p:val>
                                        </p:tav>
                                        <p:tav tm="100000">
                                          <p:val>
                                            <p:strVal val="#ppt_x"/>
                                          </p:val>
                                        </p:tav>
                                      </p:tavLst>
                                    </p:anim>
                                    <p:anim calcmode="lin" valueType="num">
                                      <p:cBhvr additive="base">
                                        <p:cTn id="16" dur="500" fill="hold"/>
                                        <p:tgtEl>
                                          <p:spTgt spid="123188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31884"/>
                                        </p:tgtEl>
                                        <p:attrNameLst>
                                          <p:attrName>style.visibility</p:attrName>
                                        </p:attrNameLst>
                                      </p:cBhvr>
                                      <p:to>
                                        <p:strVal val="visible"/>
                                      </p:to>
                                    </p:set>
                                    <p:anim calcmode="lin" valueType="num">
                                      <p:cBhvr additive="base">
                                        <p:cTn id="19" dur="500" fill="hold"/>
                                        <p:tgtEl>
                                          <p:spTgt spid="1231884"/>
                                        </p:tgtEl>
                                        <p:attrNameLst>
                                          <p:attrName>ppt_x</p:attrName>
                                        </p:attrNameLst>
                                      </p:cBhvr>
                                      <p:tavLst>
                                        <p:tav tm="0">
                                          <p:val>
                                            <p:strVal val="#ppt_x"/>
                                          </p:val>
                                        </p:tav>
                                        <p:tav tm="100000">
                                          <p:val>
                                            <p:strVal val="#ppt_x"/>
                                          </p:val>
                                        </p:tav>
                                      </p:tavLst>
                                    </p:anim>
                                    <p:anim calcmode="lin" valueType="num">
                                      <p:cBhvr additive="base">
                                        <p:cTn id="20" dur="500" fill="hold"/>
                                        <p:tgtEl>
                                          <p:spTgt spid="123188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31880"/>
                                        </p:tgtEl>
                                        <p:attrNameLst>
                                          <p:attrName>style.visibility</p:attrName>
                                        </p:attrNameLst>
                                      </p:cBhvr>
                                      <p:to>
                                        <p:strVal val="visible"/>
                                      </p:to>
                                    </p:set>
                                    <p:anim calcmode="lin" valueType="num">
                                      <p:cBhvr additive="base">
                                        <p:cTn id="23" dur="500" fill="hold"/>
                                        <p:tgtEl>
                                          <p:spTgt spid="1231880"/>
                                        </p:tgtEl>
                                        <p:attrNameLst>
                                          <p:attrName>ppt_x</p:attrName>
                                        </p:attrNameLst>
                                      </p:cBhvr>
                                      <p:tavLst>
                                        <p:tav tm="0">
                                          <p:val>
                                            <p:strVal val="#ppt_x"/>
                                          </p:val>
                                        </p:tav>
                                        <p:tav tm="100000">
                                          <p:val>
                                            <p:strVal val="#ppt_x"/>
                                          </p:val>
                                        </p:tav>
                                      </p:tavLst>
                                    </p:anim>
                                    <p:anim calcmode="lin" valueType="num">
                                      <p:cBhvr additive="base">
                                        <p:cTn id="24" dur="500" fill="hold"/>
                                        <p:tgtEl>
                                          <p:spTgt spid="123188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31879"/>
                                        </p:tgtEl>
                                        <p:attrNameLst>
                                          <p:attrName>style.visibility</p:attrName>
                                        </p:attrNameLst>
                                      </p:cBhvr>
                                      <p:to>
                                        <p:strVal val="visible"/>
                                      </p:to>
                                    </p:set>
                                    <p:anim calcmode="lin" valueType="num">
                                      <p:cBhvr additive="base">
                                        <p:cTn id="27" dur="500" fill="hold"/>
                                        <p:tgtEl>
                                          <p:spTgt spid="1231879"/>
                                        </p:tgtEl>
                                        <p:attrNameLst>
                                          <p:attrName>ppt_x</p:attrName>
                                        </p:attrNameLst>
                                      </p:cBhvr>
                                      <p:tavLst>
                                        <p:tav tm="0">
                                          <p:val>
                                            <p:strVal val="#ppt_x"/>
                                          </p:val>
                                        </p:tav>
                                        <p:tav tm="100000">
                                          <p:val>
                                            <p:strVal val="#ppt_x"/>
                                          </p:val>
                                        </p:tav>
                                      </p:tavLst>
                                    </p:anim>
                                    <p:anim calcmode="lin" valueType="num">
                                      <p:cBhvr additive="base">
                                        <p:cTn id="28" dur="500" fill="hold"/>
                                        <p:tgtEl>
                                          <p:spTgt spid="123187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31878"/>
                                        </p:tgtEl>
                                        <p:attrNameLst>
                                          <p:attrName>style.visibility</p:attrName>
                                        </p:attrNameLst>
                                      </p:cBhvr>
                                      <p:to>
                                        <p:strVal val="visible"/>
                                      </p:to>
                                    </p:set>
                                    <p:anim calcmode="lin" valueType="num">
                                      <p:cBhvr additive="base">
                                        <p:cTn id="31" dur="500" fill="hold"/>
                                        <p:tgtEl>
                                          <p:spTgt spid="1231878"/>
                                        </p:tgtEl>
                                        <p:attrNameLst>
                                          <p:attrName>ppt_x</p:attrName>
                                        </p:attrNameLst>
                                      </p:cBhvr>
                                      <p:tavLst>
                                        <p:tav tm="0">
                                          <p:val>
                                            <p:strVal val="#ppt_x"/>
                                          </p:val>
                                        </p:tav>
                                        <p:tav tm="100000">
                                          <p:val>
                                            <p:strVal val="#ppt_x"/>
                                          </p:val>
                                        </p:tav>
                                      </p:tavLst>
                                    </p:anim>
                                    <p:anim calcmode="lin" valueType="num">
                                      <p:cBhvr additive="base">
                                        <p:cTn id="32" dur="500" fill="hold"/>
                                        <p:tgtEl>
                                          <p:spTgt spid="123187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1877"/>
                                        </p:tgtEl>
                                        <p:attrNameLst>
                                          <p:attrName>style.visibility</p:attrName>
                                        </p:attrNameLst>
                                      </p:cBhvr>
                                      <p:to>
                                        <p:strVal val="visible"/>
                                      </p:to>
                                    </p:set>
                                    <p:anim calcmode="lin" valueType="num">
                                      <p:cBhvr additive="base">
                                        <p:cTn id="35" dur="500" fill="hold"/>
                                        <p:tgtEl>
                                          <p:spTgt spid="1231877"/>
                                        </p:tgtEl>
                                        <p:attrNameLst>
                                          <p:attrName>ppt_x</p:attrName>
                                        </p:attrNameLst>
                                      </p:cBhvr>
                                      <p:tavLst>
                                        <p:tav tm="0">
                                          <p:val>
                                            <p:strVal val="#ppt_x"/>
                                          </p:val>
                                        </p:tav>
                                        <p:tav tm="100000">
                                          <p:val>
                                            <p:strVal val="#ppt_x"/>
                                          </p:val>
                                        </p:tav>
                                      </p:tavLst>
                                    </p:anim>
                                    <p:anim calcmode="lin" valueType="num">
                                      <p:cBhvr additive="base">
                                        <p:cTn id="36" dur="500" fill="hold"/>
                                        <p:tgtEl>
                                          <p:spTgt spid="123187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31881"/>
                                        </p:tgtEl>
                                        <p:attrNameLst>
                                          <p:attrName>style.visibility</p:attrName>
                                        </p:attrNameLst>
                                      </p:cBhvr>
                                      <p:to>
                                        <p:strVal val="visible"/>
                                      </p:to>
                                    </p:set>
                                    <p:anim calcmode="lin" valueType="num">
                                      <p:cBhvr additive="base">
                                        <p:cTn id="39" dur="500" fill="hold"/>
                                        <p:tgtEl>
                                          <p:spTgt spid="1231881"/>
                                        </p:tgtEl>
                                        <p:attrNameLst>
                                          <p:attrName>ppt_x</p:attrName>
                                        </p:attrNameLst>
                                      </p:cBhvr>
                                      <p:tavLst>
                                        <p:tav tm="0">
                                          <p:val>
                                            <p:strVal val="#ppt_x"/>
                                          </p:val>
                                        </p:tav>
                                        <p:tav tm="100000">
                                          <p:val>
                                            <p:strVal val="#ppt_x"/>
                                          </p:val>
                                        </p:tav>
                                      </p:tavLst>
                                    </p:anim>
                                    <p:anim calcmode="lin" valueType="num">
                                      <p:cBhvr additive="base">
                                        <p:cTn id="40" dur="500" fill="hold"/>
                                        <p:tgtEl>
                                          <p:spTgt spid="12318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877" grpId="0" animBg="1"/>
      <p:bldP spid="1231878" grpId="0" animBg="1"/>
      <p:bldP spid="1231879" grpId="0" animBg="1"/>
      <p:bldP spid="1231880" grpId="0"/>
      <p:bldP spid="1231881" grpId="0"/>
      <p:bldP spid="1231882" grpId="0" animBg="1"/>
      <p:bldP spid="1231883" grpId="0" animBg="1"/>
      <p:bldP spid="1231884" grpId="0" animBg="1"/>
      <p:bldP spid="123188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3924" name="Text Box 4"/>
          <p:cNvSpPr txBox="1">
            <a:spLocks noChangeArrowheads="1"/>
          </p:cNvSpPr>
          <p:nvPr/>
        </p:nvSpPr>
        <p:spPr bwMode="auto">
          <a:xfrm>
            <a:off x="395288" y="1989138"/>
            <a:ext cx="8280400" cy="2200275"/>
          </a:xfrm>
          <a:prstGeom prst="rect">
            <a:avLst/>
          </a:prstGeom>
          <a:noFill/>
          <a:ln w="9525" algn="ctr">
            <a:noFill/>
            <a:miter lim="800000"/>
            <a:headEnd/>
            <a:tailEnd/>
          </a:ln>
          <a:effectLst/>
        </p:spPr>
        <p:txBody>
          <a:bodyPr>
            <a:spAutoFit/>
          </a:bodyPr>
          <a:lstStyle/>
          <a:p>
            <a:pPr marL="342900" indent="-342900"/>
            <a:r>
              <a:rPr lang="fa-IR" altLang="zh-CN" sz="3600" b="1" i="1">
                <a:cs typeface="Arial" pitchFamily="34" charset="0"/>
              </a:rPr>
              <a:t>زمان واكنش:</a:t>
            </a:r>
            <a:r>
              <a:rPr lang="fa-IR" altLang="zh-CN" sz="3200">
                <a:cs typeface="Arial" pitchFamily="34" charset="0"/>
              </a:rPr>
              <a:t>      </a:t>
            </a:r>
          </a:p>
          <a:p>
            <a:pPr marL="342900" indent="-342900"/>
            <a:r>
              <a:rPr lang="fa-IR" altLang="zh-CN" sz="3200">
                <a:cs typeface="Arial" pitchFamily="34" charset="0"/>
              </a:rPr>
              <a:t>زمان واكنش نشان دهنده بسيار مهم سرعت تصميم گيري و كارآيي آن است. زمان واكنش به فاصله زماني بين ارائه غير منتظره محرك تا شروع پاسخ گفته مي</a:t>
            </a:r>
            <a:r>
              <a:rPr lang="en-US" altLang="zh-CN" sz="3200">
                <a:ea typeface="SimSun" pitchFamily="2" charset="-122"/>
                <a:cs typeface="Arial" pitchFamily="34" charset="0"/>
              </a:rPr>
              <a:t>‎</a:t>
            </a:r>
            <a:r>
              <a:rPr lang="fa-IR" altLang="zh-CN" sz="3200">
                <a:cs typeface="Arial" pitchFamily="34" charset="0"/>
              </a:rPr>
              <a:t>شود.</a:t>
            </a:r>
            <a:r>
              <a:rPr lang="fa-IR" altLang="zh-CN" sz="3200"/>
              <a:t> </a:t>
            </a:r>
            <a:endParaRPr lang="en-US" sz="32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972" name="Text Box 4"/>
          <p:cNvSpPr txBox="1">
            <a:spLocks noChangeArrowheads="1"/>
          </p:cNvSpPr>
          <p:nvPr/>
        </p:nvSpPr>
        <p:spPr bwMode="auto">
          <a:xfrm>
            <a:off x="1258888" y="1844675"/>
            <a:ext cx="6913562" cy="4087813"/>
          </a:xfrm>
          <a:prstGeom prst="rect">
            <a:avLst/>
          </a:prstGeom>
          <a:noFill/>
          <a:ln w="9525" algn="ctr">
            <a:noFill/>
            <a:miter lim="800000"/>
            <a:headEnd/>
            <a:tailEnd/>
          </a:ln>
          <a:effectLst/>
        </p:spPr>
        <p:txBody>
          <a:bodyPr>
            <a:spAutoFit/>
          </a:bodyPr>
          <a:lstStyle/>
          <a:p>
            <a:pPr marL="342900" indent="-342900"/>
            <a:r>
              <a:rPr lang="fa-IR" altLang="zh-CN" sz="3200">
                <a:cs typeface="Arial" pitchFamily="34" charset="0"/>
              </a:rPr>
              <a:t>زمان واكنش معناي نظري مهمي دارد كه شايد دليل اصلي توجه پژوهشگران به آن همين باشد. زمان واكنش وقتي آغاز مي</a:t>
            </a:r>
            <a:r>
              <a:rPr lang="en-US" altLang="zh-CN" sz="3200">
                <a:ea typeface="SimSun" pitchFamily="2" charset="-122"/>
                <a:cs typeface="Arial" pitchFamily="34" charset="0"/>
              </a:rPr>
              <a:t>‎</a:t>
            </a:r>
            <a:r>
              <a:rPr lang="fa-IR" altLang="zh-CN" sz="3200">
                <a:cs typeface="Arial" pitchFamily="34" charset="0"/>
              </a:rPr>
              <a:t>شود كه محرك ارائه شده است و هنگامي پايان مي­يابد كه پاسخ شروع شده است. </a:t>
            </a:r>
          </a:p>
          <a:p>
            <a:pPr marL="342900" indent="-342900"/>
            <a:r>
              <a:rPr lang="fa-IR" altLang="zh-CN" sz="3200">
                <a:cs typeface="Arial" pitchFamily="34" charset="0"/>
              </a:rPr>
              <a:t>زمان واكنش به عنوان شاخص سرعت پردازش اطلاعات استفاده مي</a:t>
            </a:r>
            <a:r>
              <a:rPr lang="en-US" altLang="zh-CN" sz="3200">
                <a:ea typeface="SimSun" pitchFamily="2" charset="-122"/>
              </a:rPr>
              <a:t>‎</a:t>
            </a:r>
            <a:r>
              <a:rPr lang="fa-IR" altLang="zh-CN" sz="3200">
                <a:cs typeface="Arial" pitchFamily="34" charset="0"/>
              </a:rPr>
              <a:t>كنند. بنابراين زمان واكنش مجموع سه مرحله پردازش اطلاعات است.</a:t>
            </a:r>
            <a:r>
              <a:rPr lang="fa-IR" altLang="zh-CN" sz="3200"/>
              <a:t> </a:t>
            </a:r>
            <a:endParaRPr lang="en-US" sz="32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6996" name="Text Box 4"/>
          <p:cNvSpPr txBox="1">
            <a:spLocks noChangeArrowheads="1"/>
          </p:cNvSpPr>
          <p:nvPr/>
        </p:nvSpPr>
        <p:spPr bwMode="auto">
          <a:xfrm>
            <a:off x="3276600" y="1844675"/>
            <a:ext cx="5543550" cy="579438"/>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b="1" i="1">
                <a:cs typeface="Arial" pitchFamily="34" charset="0"/>
              </a:rPr>
              <a:t>عوامل مهم تأثير گذار بر زمان واكنش</a:t>
            </a:r>
            <a:r>
              <a:rPr lang="en-US" altLang="zh-CN" sz="3200" b="1" i="1">
                <a:ea typeface="SimSun" pitchFamily="2" charset="-122"/>
              </a:rPr>
              <a:t> </a:t>
            </a:r>
            <a:endParaRPr lang="en-US" sz="3200" b="1" i="1"/>
          </a:p>
        </p:txBody>
      </p:sp>
      <p:sp>
        <p:nvSpPr>
          <p:cNvPr id="1236998" name="Text Box 6"/>
          <p:cNvSpPr txBox="1">
            <a:spLocks noChangeArrowheads="1"/>
          </p:cNvSpPr>
          <p:nvPr/>
        </p:nvSpPr>
        <p:spPr bwMode="auto">
          <a:xfrm>
            <a:off x="2147888" y="2903538"/>
            <a:ext cx="4752975"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b="1">
                <a:cs typeface="Arial" pitchFamily="34" charset="0"/>
              </a:rPr>
              <a:t>1ـ تعداد محرك- پاسخ</a:t>
            </a:r>
            <a:r>
              <a:rPr lang="en-US" altLang="zh-CN">
                <a:ea typeface="SimSun" pitchFamily="2" charset="-122"/>
              </a:rPr>
              <a:t> </a:t>
            </a:r>
            <a:endParaRPr lang="en-US"/>
          </a:p>
        </p:txBody>
      </p:sp>
      <p:sp>
        <p:nvSpPr>
          <p:cNvPr id="1236999" name="Text Box 7"/>
          <p:cNvSpPr txBox="1">
            <a:spLocks noChangeArrowheads="1"/>
          </p:cNvSpPr>
          <p:nvPr/>
        </p:nvSpPr>
        <p:spPr bwMode="auto">
          <a:xfrm>
            <a:off x="1860550" y="3840163"/>
            <a:ext cx="5040313"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b="1">
                <a:cs typeface="Arial" pitchFamily="34" charset="0"/>
              </a:rPr>
              <a:t>2- سازگاري محرك- پاسخ</a:t>
            </a:r>
            <a:r>
              <a:rPr lang="en-US" altLang="zh-CN">
                <a:ea typeface="SimSun" pitchFamily="2" charset="-122"/>
              </a:rPr>
              <a:t> </a:t>
            </a:r>
            <a:endParaRPr lang="en-US"/>
          </a:p>
        </p:txBody>
      </p:sp>
      <p:sp>
        <p:nvSpPr>
          <p:cNvPr id="1237000" name="Text Box 8"/>
          <p:cNvSpPr txBox="1">
            <a:spLocks noChangeArrowheads="1"/>
          </p:cNvSpPr>
          <p:nvPr/>
        </p:nvSpPr>
        <p:spPr bwMode="auto">
          <a:xfrm>
            <a:off x="3492500" y="4775200"/>
            <a:ext cx="3455988" cy="519113"/>
          </a:xfrm>
          <a:prstGeom prst="rect">
            <a:avLst/>
          </a:prstGeom>
          <a:noFill/>
          <a:ln w="9525" algn="ctr">
            <a:noFill/>
            <a:miter lim="800000"/>
            <a:headEnd/>
            <a:tailEnd/>
          </a:ln>
          <a:effectLst/>
        </p:spPr>
        <p:txBody>
          <a:bodyPr>
            <a:spAutoFit/>
          </a:bodyPr>
          <a:lstStyle/>
          <a:p>
            <a:pPr marL="342900" indent="-342900">
              <a:spcBef>
                <a:spcPct val="50000"/>
              </a:spcBef>
            </a:pPr>
            <a:r>
              <a:rPr lang="fa-IR" altLang="zh-CN" b="1">
                <a:cs typeface="Arial" pitchFamily="34" charset="0"/>
              </a:rPr>
              <a:t>3- مقدار تمرين</a:t>
            </a:r>
            <a:r>
              <a:rPr lang="en-US" altLang="zh-CN">
                <a:ea typeface="SimSun" pitchFamily="2" charset="-122"/>
              </a:rPr>
              <a:t> </a:t>
            </a:r>
            <a:endParaRPr lang="en-US"/>
          </a:p>
        </p:txBody>
      </p:sp>
      <p:sp>
        <p:nvSpPr>
          <p:cNvPr id="1237001" name="Text Box 9"/>
          <p:cNvSpPr txBox="1">
            <a:spLocks noChangeArrowheads="1"/>
          </p:cNvSpPr>
          <p:nvPr/>
        </p:nvSpPr>
        <p:spPr bwMode="auto">
          <a:xfrm>
            <a:off x="1330325" y="5589588"/>
            <a:ext cx="5616575"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b="1">
                <a:cs typeface="Arial" pitchFamily="34" charset="0"/>
              </a:rPr>
              <a:t>4- پيش</a:t>
            </a:r>
            <a:r>
              <a:rPr lang="en-US" altLang="zh-CN" b="1">
                <a:ea typeface="SimSun" pitchFamily="2" charset="-122"/>
                <a:cs typeface="Arial" pitchFamily="34" charset="0"/>
              </a:rPr>
              <a:t>‎</a:t>
            </a:r>
            <a:r>
              <a:rPr lang="fa-IR" altLang="zh-CN" b="1">
                <a:cs typeface="Arial" pitchFamily="34" charset="0"/>
              </a:rPr>
              <a:t>بيني كردن براي تقليل تاخير</a:t>
            </a:r>
            <a:r>
              <a:rPr lang="en-US" altLang="zh-CN">
                <a:ea typeface="SimSun" pitchFamily="2" charset="-122"/>
              </a:rPr>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6998"/>
                                        </p:tgtEl>
                                        <p:attrNameLst>
                                          <p:attrName>style.visibility</p:attrName>
                                        </p:attrNameLst>
                                      </p:cBhvr>
                                      <p:to>
                                        <p:strVal val="visible"/>
                                      </p:to>
                                    </p:set>
                                    <p:anim calcmode="lin" valueType="num">
                                      <p:cBhvr additive="base">
                                        <p:cTn id="7" dur="500" fill="hold"/>
                                        <p:tgtEl>
                                          <p:spTgt spid="1236998"/>
                                        </p:tgtEl>
                                        <p:attrNameLst>
                                          <p:attrName>ppt_x</p:attrName>
                                        </p:attrNameLst>
                                      </p:cBhvr>
                                      <p:tavLst>
                                        <p:tav tm="0">
                                          <p:val>
                                            <p:strVal val="#ppt_x"/>
                                          </p:val>
                                        </p:tav>
                                        <p:tav tm="100000">
                                          <p:val>
                                            <p:strVal val="#ppt_x"/>
                                          </p:val>
                                        </p:tav>
                                      </p:tavLst>
                                    </p:anim>
                                    <p:anim calcmode="lin" valueType="num">
                                      <p:cBhvr additive="base">
                                        <p:cTn id="8" dur="500" fill="hold"/>
                                        <p:tgtEl>
                                          <p:spTgt spid="12369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6999"/>
                                        </p:tgtEl>
                                        <p:attrNameLst>
                                          <p:attrName>style.visibility</p:attrName>
                                        </p:attrNameLst>
                                      </p:cBhvr>
                                      <p:to>
                                        <p:strVal val="visible"/>
                                      </p:to>
                                    </p:set>
                                    <p:anim calcmode="lin" valueType="num">
                                      <p:cBhvr additive="base">
                                        <p:cTn id="13" dur="500" fill="hold"/>
                                        <p:tgtEl>
                                          <p:spTgt spid="1236999"/>
                                        </p:tgtEl>
                                        <p:attrNameLst>
                                          <p:attrName>ppt_x</p:attrName>
                                        </p:attrNameLst>
                                      </p:cBhvr>
                                      <p:tavLst>
                                        <p:tav tm="0">
                                          <p:val>
                                            <p:strVal val="#ppt_x"/>
                                          </p:val>
                                        </p:tav>
                                        <p:tav tm="100000">
                                          <p:val>
                                            <p:strVal val="#ppt_x"/>
                                          </p:val>
                                        </p:tav>
                                      </p:tavLst>
                                    </p:anim>
                                    <p:anim calcmode="lin" valueType="num">
                                      <p:cBhvr additive="base">
                                        <p:cTn id="14" dur="500" fill="hold"/>
                                        <p:tgtEl>
                                          <p:spTgt spid="123699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37000"/>
                                        </p:tgtEl>
                                        <p:attrNameLst>
                                          <p:attrName>style.visibility</p:attrName>
                                        </p:attrNameLst>
                                      </p:cBhvr>
                                      <p:to>
                                        <p:strVal val="visible"/>
                                      </p:to>
                                    </p:set>
                                    <p:anim calcmode="lin" valueType="num">
                                      <p:cBhvr additive="base">
                                        <p:cTn id="19" dur="500" fill="hold"/>
                                        <p:tgtEl>
                                          <p:spTgt spid="1237000"/>
                                        </p:tgtEl>
                                        <p:attrNameLst>
                                          <p:attrName>ppt_x</p:attrName>
                                        </p:attrNameLst>
                                      </p:cBhvr>
                                      <p:tavLst>
                                        <p:tav tm="0">
                                          <p:val>
                                            <p:strVal val="#ppt_x"/>
                                          </p:val>
                                        </p:tav>
                                        <p:tav tm="100000">
                                          <p:val>
                                            <p:strVal val="#ppt_x"/>
                                          </p:val>
                                        </p:tav>
                                      </p:tavLst>
                                    </p:anim>
                                    <p:anim calcmode="lin" valueType="num">
                                      <p:cBhvr additive="base">
                                        <p:cTn id="20" dur="500" fill="hold"/>
                                        <p:tgtEl>
                                          <p:spTgt spid="123700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37001"/>
                                        </p:tgtEl>
                                        <p:attrNameLst>
                                          <p:attrName>style.visibility</p:attrName>
                                        </p:attrNameLst>
                                      </p:cBhvr>
                                      <p:to>
                                        <p:strVal val="visible"/>
                                      </p:to>
                                    </p:set>
                                    <p:anim calcmode="lin" valueType="num">
                                      <p:cBhvr additive="base">
                                        <p:cTn id="25" dur="500" fill="hold"/>
                                        <p:tgtEl>
                                          <p:spTgt spid="1237001"/>
                                        </p:tgtEl>
                                        <p:attrNameLst>
                                          <p:attrName>ppt_x</p:attrName>
                                        </p:attrNameLst>
                                      </p:cBhvr>
                                      <p:tavLst>
                                        <p:tav tm="0">
                                          <p:val>
                                            <p:strVal val="#ppt_x"/>
                                          </p:val>
                                        </p:tav>
                                        <p:tav tm="100000">
                                          <p:val>
                                            <p:strVal val="#ppt_x"/>
                                          </p:val>
                                        </p:tav>
                                      </p:tavLst>
                                    </p:anim>
                                    <p:anim calcmode="lin" valueType="num">
                                      <p:cBhvr additive="base">
                                        <p:cTn id="26" dur="500" fill="hold"/>
                                        <p:tgtEl>
                                          <p:spTgt spid="12370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6998" grpId="0"/>
      <p:bldP spid="1236999" grpId="0"/>
      <p:bldP spid="1237000" grpId="0"/>
      <p:bldP spid="123700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0068" name="Text Box 4"/>
          <p:cNvSpPr txBox="1">
            <a:spLocks noChangeArrowheads="1"/>
          </p:cNvSpPr>
          <p:nvPr/>
        </p:nvSpPr>
        <p:spPr bwMode="auto">
          <a:xfrm>
            <a:off x="157163" y="1989138"/>
            <a:ext cx="8820150" cy="4192587"/>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1ـ تعداد محرك- پاسخ. </a:t>
            </a:r>
            <a:endParaRPr lang="fa-IR" altLang="zh-CN">
              <a:cs typeface="Arial" pitchFamily="34" charset="0"/>
            </a:endParaRPr>
          </a:p>
          <a:p>
            <a:pPr marL="342900" indent="-342900"/>
            <a:r>
              <a:rPr lang="fa-IR" altLang="zh-CN">
                <a:cs typeface="Arial" pitchFamily="34" charset="0"/>
              </a:rPr>
              <a:t>يكي از عوامل مهم و اثر گذار بر زمان واكنش، تعداد محركهايي است كه هر كدام ممكن است به پاسخ جداگانه­اي منجر شوند و هر زمان امكان اجرا داشته باشند. </a:t>
            </a:r>
          </a:p>
          <a:p>
            <a:pPr marL="342900" indent="-342900"/>
            <a:r>
              <a:rPr lang="fa-IR" altLang="zh-CN">
                <a:cs typeface="Arial" pitchFamily="34" charset="0"/>
              </a:rPr>
              <a:t>در زمان واكنش انتخابي اجرا كننده بايد يك پاسخ را از بين حركات ممكن از پيش تعيين شده انتخاب كند. زمان واكنش، زمان مورد نياز براي شناسايي محرك، انتخاب پاسخ و آغاز مناسب است. </a:t>
            </a:r>
          </a:p>
          <a:p>
            <a:pPr marL="342900" indent="-342900"/>
            <a:r>
              <a:rPr lang="fa-IR" altLang="zh-CN">
                <a:cs typeface="Arial" pitchFamily="34" charset="0"/>
              </a:rPr>
              <a:t>سريعترين زمان واكنش فقط شامل يك محرك و يك پاسخ است و به آن زمان واكنش ساده مي­گويند.</a:t>
            </a:r>
            <a:r>
              <a:rPr lang="fa-IR" altLang="zh-CN"/>
              <a:t> </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1092" name="Text Box 4"/>
          <p:cNvSpPr txBox="1">
            <a:spLocks noChangeArrowheads="1"/>
          </p:cNvSpPr>
          <p:nvPr/>
        </p:nvSpPr>
        <p:spPr bwMode="auto">
          <a:xfrm>
            <a:off x="180975" y="1916113"/>
            <a:ext cx="8820150" cy="3654425"/>
          </a:xfrm>
          <a:prstGeom prst="rect">
            <a:avLst/>
          </a:prstGeom>
          <a:noFill/>
          <a:ln w="9525" algn="ctr">
            <a:noFill/>
            <a:miter lim="800000"/>
            <a:headEnd/>
            <a:tailEnd/>
          </a:ln>
          <a:effectLst/>
        </p:spPr>
        <p:txBody>
          <a:bodyPr>
            <a:spAutoFit/>
          </a:bodyPr>
          <a:lstStyle/>
          <a:p>
            <a:pPr marL="342900" indent="-342900"/>
            <a:r>
              <a:rPr lang="fa-IR" altLang="zh-CN" sz="3200" b="1" i="1">
                <a:cs typeface="Arial" pitchFamily="34" charset="0"/>
              </a:rPr>
              <a:t>«قانون هيك»:</a:t>
            </a:r>
            <a:r>
              <a:rPr lang="fa-IR" altLang="zh-CN">
                <a:cs typeface="Arial" pitchFamily="34" charset="0"/>
              </a:rPr>
              <a:t> وقتي تعداد محرك- پاسخ از يك دو افزايش پيدا مي</a:t>
            </a:r>
            <a:r>
              <a:rPr lang="en-US" altLang="zh-CN">
                <a:ea typeface="SimSun" pitchFamily="2" charset="-122"/>
                <a:cs typeface="Arial" pitchFamily="34" charset="0"/>
              </a:rPr>
              <a:t>‎</a:t>
            </a:r>
            <a:r>
              <a:rPr lang="fa-IR" altLang="zh-CN">
                <a:cs typeface="Arial" pitchFamily="34" charset="0"/>
              </a:rPr>
              <a:t>كند، افزايش زمان بسيار زياد است. زمان واكنش از حدود 190 هزارم ثانيه در زمان واكنش ساده به بيش از 300 هزارم ثانيه در زمان واكنش انتخابي افزايش پيدا مي</a:t>
            </a:r>
            <a:r>
              <a:rPr lang="en-US" altLang="zh-CN">
                <a:ea typeface="SimSun" pitchFamily="2" charset="-122"/>
              </a:rPr>
              <a:t>‎</a:t>
            </a:r>
            <a:r>
              <a:rPr lang="fa-IR" altLang="zh-CN">
                <a:cs typeface="Arial" pitchFamily="34" charset="0"/>
              </a:rPr>
              <a:t>كند. هر جه تعداد انتخابها بيشتر شود، زمان واكنش اضافه­تر خواهد شد. </a:t>
            </a:r>
          </a:p>
          <a:p>
            <a:pPr marL="342900" indent="-342900"/>
            <a:r>
              <a:rPr lang="fa-IR" altLang="zh-CN">
                <a:cs typeface="Arial" pitchFamily="34" charset="0"/>
              </a:rPr>
              <a:t>يكي از راهبردهاي مهم در ورزشهاي سريع اين است كه تعداد محركها را براي حريف خود تا جايي كه مي­توانيد افزايش دهيد و از اين طريق او را وادار كنيد تا براي پاسخ، همه محركها را پردازش كند؛</a:t>
            </a:r>
            <a:r>
              <a:rPr lang="fa-IR" altLang="zh-CN"/>
              <a:t> </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116" name="Text Box 4"/>
          <p:cNvSpPr txBox="1">
            <a:spLocks noChangeArrowheads="1"/>
          </p:cNvSpPr>
          <p:nvPr/>
        </p:nvSpPr>
        <p:spPr bwMode="auto">
          <a:xfrm>
            <a:off x="468313" y="1989138"/>
            <a:ext cx="8064500" cy="3765550"/>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2- سازگاري محرك- پاسخ</a:t>
            </a:r>
            <a:r>
              <a:rPr lang="fa-IR" altLang="zh-CN">
                <a:cs typeface="Arial" pitchFamily="34" charset="0"/>
              </a:rPr>
              <a:t>.</a:t>
            </a:r>
          </a:p>
          <a:p>
            <a:pPr marL="342900" indent="-342900"/>
            <a:r>
              <a:rPr lang="fa-IR" altLang="zh-CN">
                <a:cs typeface="Arial" pitchFamily="34" charset="0"/>
              </a:rPr>
              <a:t> سازگاري محرك- پاسخ يكي از مهمترين عوامل تعيين كننده زمان واكنش انتخابي است. اين سازگاري معمولاً به دامنه­اي گفته مي</a:t>
            </a:r>
            <a:r>
              <a:rPr lang="en-US" altLang="zh-CN">
                <a:ea typeface="SimSun" pitchFamily="2" charset="-122"/>
                <a:cs typeface="Arial" pitchFamily="34" charset="0"/>
              </a:rPr>
              <a:t>‎</a:t>
            </a:r>
            <a:r>
              <a:rPr lang="fa-IR" altLang="zh-CN">
                <a:cs typeface="Arial" pitchFamily="34" charset="0"/>
              </a:rPr>
              <a:t>شود كه در آن محرك و پاسخي كه براي آن راه­اندازي مي</a:t>
            </a:r>
            <a:r>
              <a:rPr lang="en-US" altLang="zh-CN">
                <a:ea typeface="SimSun" pitchFamily="2" charset="-122"/>
              </a:rPr>
              <a:t>‎</a:t>
            </a:r>
            <a:r>
              <a:rPr lang="fa-IR" altLang="zh-CN">
                <a:cs typeface="Arial" pitchFamily="34" charset="0"/>
              </a:rPr>
              <a:t>شود؛ به طور طبيعي به يكديگر وابسته شوند. </a:t>
            </a:r>
          </a:p>
          <a:p>
            <a:pPr marL="342900" indent="-342900"/>
            <a:r>
              <a:rPr lang="fa-IR" altLang="zh-CN">
                <a:cs typeface="Arial" pitchFamily="34" charset="0"/>
              </a:rPr>
              <a:t>به اين پديده ، سازگاري جانبي محرك- پاسخ مي­گويند.</a:t>
            </a:r>
          </a:p>
          <a:p>
            <a:pPr marL="342900" indent="-342900"/>
            <a:r>
              <a:rPr lang="fa-IR" altLang="zh-CN">
                <a:cs typeface="Arial" pitchFamily="34" charset="0"/>
              </a:rPr>
              <a:t> براي تعدادي معيني از محرك- پاسخ هرگاه سازگاري آنها بيشتر باشد زمان واكنش انتخابي آن كاهش پيدا مي</a:t>
            </a:r>
            <a:r>
              <a:rPr lang="en-US" altLang="zh-CN">
                <a:ea typeface="SimSun" pitchFamily="2" charset="-122"/>
              </a:rPr>
              <a:t>‎</a:t>
            </a:r>
            <a:r>
              <a:rPr lang="fa-IR" altLang="zh-CN">
                <a:cs typeface="Arial" pitchFamily="34" charset="0"/>
              </a:rPr>
              <a:t>كند.</a:t>
            </a:r>
            <a:endParaRPr lang="en-US">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3" name="Rectangle 3"/>
          <p:cNvSpPr>
            <a:spLocks noGrp="1" noChangeArrowheads="1"/>
          </p:cNvSpPr>
          <p:nvPr>
            <p:ph type="body" idx="4294967295"/>
          </p:nvPr>
        </p:nvSpPr>
        <p:spPr>
          <a:xfrm>
            <a:off x="935038" y="1773238"/>
            <a:ext cx="8208962" cy="1368425"/>
          </a:xfrm>
        </p:spPr>
        <p:txBody>
          <a:bodyPr>
            <a:normAutofit/>
          </a:bodyPr>
          <a:lstStyle/>
          <a:p>
            <a:pPr algn="justLow" rtl="1">
              <a:lnSpc>
                <a:spcPct val="90000"/>
              </a:lnSpc>
              <a:buClr>
                <a:srgbClr val="FF6600"/>
              </a:buClr>
              <a:buFont typeface="Wingdings" pitchFamily="2" charset="2"/>
              <a:buChar char="Ø"/>
            </a:pPr>
            <a:r>
              <a:rPr lang="fa-IR" altLang="zh-CN" sz="2800">
                <a:cs typeface="Arial" pitchFamily="34" charset="0"/>
              </a:rPr>
              <a:t>گاتري مهارت را به صورتي تعريف كرده است كه مشخصه­هاي مهم آن را در بر مي</a:t>
            </a:r>
            <a:r>
              <a:rPr lang="en-US" altLang="zh-CN" sz="2800">
                <a:ea typeface="SimSun" pitchFamily="2" charset="-122"/>
                <a:cs typeface="Arial" pitchFamily="34" charset="0"/>
              </a:rPr>
              <a:t>‎</a:t>
            </a:r>
            <a:r>
              <a:rPr lang="fa-IR" altLang="zh-CN" sz="2800">
                <a:cs typeface="Arial" pitchFamily="34" charset="0"/>
              </a:rPr>
              <a:t>گيرد. به گفته او مهارت قابليتي است كه با اطمينان معين و صرف حداقل انرژي يا زمان كاري به نتيجه برسد.</a:t>
            </a:r>
            <a:r>
              <a:rPr lang="fa-IR" altLang="zh-CN" sz="2800"/>
              <a:t> </a:t>
            </a:r>
            <a:endParaRPr lang="en-US" sz="2800"/>
          </a:p>
        </p:txBody>
      </p:sp>
      <p:sp>
        <p:nvSpPr>
          <p:cNvPr id="732165" name="Rectangle 5"/>
          <p:cNvSpPr>
            <a:spLocks noChangeArrowheads="1"/>
          </p:cNvSpPr>
          <p:nvPr/>
        </p:nvSpPr>
        <p:spPr bwMode="auto">
          <a:xfrm>
            <a:off x="395288" y="3789363"/>
            <a:ext cx="8208962" cy="1368425"/>
          </a:xfrm>
          <a:prstGeom prst="rect">
            <a:avLst/>
          </a:prstGeom>
          <a:noFill/>
          <a:ln w="9525">
            <a:noFill/>
            <a:miter lim="800000"/>
            <a:headEnd/>
            <a:tailEnd/>
          </a:ln>
        </p:spPr>
        <p:txBody>
          <a:bodyPr/>
          <a:lstStyle/>
          <a:p>
            <a:pPr marL="342900" indent="-342900">
              <a:lnSpc>
                <a:spcPct val="90000"/>
              </a:lnSpc>
              <a:buFont typeface="Wingdings" pitchFamily="2" charset="2"/>
              <a:buChar char="Ø"/>
            </a:pPr>
            <a:r>
              <a:rPr lang="fa-IR" altLang="zh-CN" sz="3200">
                <a:cs typeface="Arial" pitchFamily="34" charset="0"/>
              </a:rPr>
              <a:t>1- چندين مشخصه آنكه كار بايد به هدف مورد نظر برسد. حركت ضرورتاً در محيط به هدف خاصي نمي­رسد اجرا كننده مهارت، از حركت به عنوان يك وسيله براي رسيدن به هدف استفاده مي</a:t>
            </a:r>
            <a:r>
              <a:rPr lang="en-US" altLang="zh-CN" sz="3200">
                <a:ea typeface="SimSun" pitchFamily="2" charset="-122"/>
                <a:cs typeface="Arial" pitchFamily="34" charset="0"/>
              </a:rPr>
              <a:t>‎</a:t>
            </a:r>
            <a:r>
              <a:rPr lang="fa-IR" altLang="zh-CN" sz="3200">
                <a:cs typeface="Arial" pitchFamily="34" charset="0"/>
              </a:rPr>
              <a:t>كند.</a:t>
            </a:r>
            <a:r>
              <a:rPr lang="fa-IR" altLang="zh-CN" sz="3200"/>
              <a:t> </a:t>
            </a:r>
            <a:endParaRPr lang="en-US" sz="3200"/>
          </a:p>
        </p:txBody>
      </p:sp>
    </p:spTree>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6212" name="Text Box 4"/>
          <p:cNvSpPr txBox="1">
            <a:spLocks noChangeArrowheads="1"/>
          </p:cNvSpPr>
          <p:nvPr/>
        </p:nvSpPr>
        <p:spPr bwMode="auto">
          <a:xfrm>
            <a:off x="468313" y="1989138"/>
            <a:ext cx="8135937" cy="4021137"/>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3- مقدار تمرين:</a:t>
            </a:r>
            <a:r>
              <a:rPr lang="fa-IR" altLang="zh-CN">
                <a:cs typeface="Arial" pitchFamily="34" charset="0"/>
              </a:rPr>
              <a:t> </a:t>
            </a:r>
          </a:p>
          <a:p>
            <a:pPr marL="342900" indent="-342900"/>
            <a:r>
              <a:rPr lang="fa-IR" altLang="zh-CN">
                <a:cs typeface="Arial" pitchFamily="34" charset="0"/>
              </a:rPr>
              <a:t>دو عامل اصلي كه زمان واكنش را متاثر مي</a:t>
            </a:r>
            <a:r>
              <a:rPr lang="en-US" altLang="zh-CN">
                <a:ea typeface="SimSun" pitchFamily="2" charset="-122"/>
                <a:cs typeface="Arial" pitchFamily="34" charset="0"/>
              </a:rPr>
              <a:t>‎</a:t>
            </a:r>
            <a:r>
              <a:rPr lang="fa-IR" altLang="zh-CN">
                <a:cs typeface="Arial" pitchFamily="34" charset="0"/>
              </a:rPr>
              <a:t>كنند، نوع و مقدار تمرين است. وقتي كه تعداد محرك- پاسخ مشخص است، هر چه مقدار تمرين بيشتر باشد زمان واكنش كوتاهتر خواهد شد. به طور كلي مي­توان گفت كه هنگام ازدياد محرك- پاسخ تمرين كردن، شيب افزايش زمان واكنش را كاهش مي</a:t>
            </a:r>
            <a:r>
              <a:rPr lang="en-US" altLang="zh-CN">
                <a:ea typeface="SimSun" pitchFamily="2" charset="-122"/>
              </a:rPr>
              <a:t>‎</a:t>
            </a:r>
            <a:r>
              <a:rPr lang="fa-IR" altLang="zh-CN">
                <a:cs typeface="Arial" pitchFamily="34" charset="0"/>
              </a:rPr>
              <a:t>دهد. معناي اين جمله آن است كه اثر تمرين بر زمان واكنش ساده، ناچيز امابر زمان واكنش انتخابي، چشمگير است. اين اثر وقتي زيادترم ي شود كه تعداد محرك- پاسخ زياد و سازگاري آن كم باشد.</a:t>
            </a:r>
            <a:r>
              <a:rPr lang="fa-IR" altLang="zh-CN"/>
              <a:t> </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8260" name="Text Box 4"/>
          <p:cNvSpPr txBox="1">
            <a:spLocks noChangeArrowheads="1"/>
          </p:cNvSpPr>
          <p:nvPr/>
        </p:nvSpPr>
        <p:spPr bwMode="auto">
          <a:xfrm>
            <a:off x="395288" y="1916113"/>
            <a:ext cx="8353425" cy="1458912"/>
          </a:xfrm>
          <a:prstGeom prst="rect">
            <a:avLst/>
          </a:prstGeom>
          <a:noFill/>
          <a:ln w="9525" algn="ctr">
            <a:noFill/>
            <a:miter lim="800000"/>
            <a:headEnd/>
            <a:tailEnd/>
          </a:ln>
          <a:effectLst/>
        </p:spPr>
        <p:txBody>
          <a:bodyPr>
            <a:spAutoFit/>
          </a:bodyPr>
          <a:lstStyle/>
          <a:p>
            <a:pPr marL="342900" indent="-342900"/>
            <a:r>
              <a:rPr lang="fa-IR" altLang="zh-CN">
                <a:cs typeface="Arial" pitchFamily="34" charset="0"/>
              </a:rPr>
              <a:t>تمرين يكنواخت به صورتي كه يك محرك هميشه به يك پاسخ منجر شود به ايجاد واكنش سريع كمك مي</a:t>
            </a:r>
            <a:r>
              <a:rPr lang="en-US" altLang="zh-CN">
                <a:ea typeface="SimSun" pitchFamily="2" charset="-122"/>
                <a:cs typeface="Arial" pitchFamily="34" charset="0"/>
              </a:rPr>
              <a:t>‎</a:t>
            </a:r>
            <a:r>
              <a:rPr lang="fa-IR" altLang="zh-CN">
                <a:cs typeface="Arial" pitchFamily="34" charset="0"/>
              </a:rPr>
              <a:t>كند. </a:t>
            </a:r>
          </a:p>
          <a:p>
            <a:pPr marL="342900" indent="-342900"/>
            <a:r>
              <a:rPr lang="fa-IR" altLang="zh-CN">
                <a:cs typeface="Arial" pitchFamily="34" charset="0"/>
              </a:rPr>
              <a:t>تمرين، سازمان محرك و پاسخ را سازگارتر مي</a:t>
            </a:r>
            <a:r>
              <a:rPr lang="en-US" altLang="zh-CN">
                <a:ea typeface="SimSun" pitchFamily="2" charset="-122"/>
              </a:rPr>
              <a:t>‎</a:t>
            </a:r>
            <a:r>
              <a:rPr lang="fa-IR" altLang="zh-CN">
                <a:cs typeface="Arial" pitchFamily="34" charset="0"/>
              </a:rPr>
              <a:t>كند.</a:t>
            </a:r>
            <a:r>
              <a:rPr lang="fa-IR" altLang="zh-CN"/>
              <a:t> </a:t>
            </a:r>
            <a:endParaRPr lang="en-US"/>
          </a:p>
        </p:txBody>
      </p:sp>
      <p:sp>
        <p:nvSpPr>
          <p:cNvPr id="1248261" name="Text Box 5"/>
          <p:cNvSpPr txBox="1">
            <a:spLocks noChangeArrowheads="1"/>
          </p:cNvSpPr>
          <p:nvPr/>
        </p:nvSpPr>
        <p:spPr bwMode="auto">
          <a:xfrm>
            <a:off x="323850" y="3860800"/>
            <a:ext cx="8351838" cy="1885950"/>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4- پيش</a:t>
            </a:r>
            <a:r>
              <a:rPr lang="en-US" altLang="zh-CN" b="1">
                <a:ea typeface="SimSun" pitchFamily="2" charset="-122"/>
                <a:cs typeface="Arial" pitchFamily="34" charset="0"/>
              </a:rPr>
              <a:t>‎</a:t>
            </a:r>
            <a:r>
              <a:rPr lang="fa-IR" altLang="zh-CN" b="1">
                <a:cs typeface="Arial" pitchFamily="34" charset="0"/>
              </a:rPr>
              <a:t>بيني كردن براي تقليل تاخير. </a:t>
            </a:r>
            <a:endParaRPr lang="fa-IR" altLang="zh-CN">
              <a:cs typeface="Arial" pitchFamily="34" charset="0"/>
            </a:endParaRPr>
          </a:p>
          <a:p>
            <a:pPr marL="342900" indent="-342900"/>
            <a:r>
              <a:rPr lang="fa-IR" altLang="zh-CN">
                <a:cs typeface="Arial" pitchFamily="34" charset="0"/>
              </a:rPr>
              <a:t>يكي از روشهاي مناسب براي فايق آمدن بر زمان واكنش طولاني اين است كه اجرا كننده بتواند وقوع محرك را پيش</a:t>
            </a:r>
            <a:r>
              <a:rPr lang="en-US" altLang="zh-CN">
                <a:ea typeface="SimSun" pitchFamily="2" charset="-122"/>
              </a:rPr>
              <a:t>‎</a:t>
            </a:r>
            <a:r>
              <a:rPr lang="fa-IR" altLang="zh-CN">
                <a:cs typeface="Arial" pitchFamily="34" charset="0"/>
              </a:rPr>
              <a:t>بيني كند. اجرا كننده مي</a:t>
            </a:r>
            <a:r>
              <a:rPr lang="en-US" altLang="zh-CN">
                <a:ea typeface="SimSun" pitchFamily="2" charset="-122"/>
              </a:rPr>
              <a:t>‎</a:t>
            </a:r>
            <a:r>
              <a:rPr lang="fa-IR" altLang="zh-CN">
                <a:cs typeface="Arial" pitchFamily="34" charset="0"/>
              </a:rPr>
              <a:t>تواند اطلاعات را از پيش پردازش كند؛</a:t>
            </a:r>
            <a:r>
              <a:rPr lang="fa-IR" altLang="zh-CN"/>
              <a:t> </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0308" name="Text Box 4"/>
          <p:cNvSpPr txBox="1">
            <a:spLocks noChangeArrowheads="1"/>
          </p:cNvSpPr>
          <p:nvPr/>
        </p:nvSpPr>
        <p:spPr bwMode="auto">
          <a:xfrm>
            <a:off x="468313" y="1989138"/>
            <a:ext cx="8207375" cy="3252787"/>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انواع پيش</a:t>
            </a:r>
            <a:r>
              <a:rPr lang="en-US" altLang="zh-CN" b="1">
                <a:ea typeface="SimSun" pitchFamily="2" charset="-122"/>
                <a:cs typeface="Arial" pitchFamily="34" charset="0"/>
              </a:rPr>
              <a:t>‎</a:t>
            </a:r>
            <a:r>
              <a:rPr lang="fa-IR" altLang="zh-CN" b="1">
                <a:cs typeface="Arial" pitchFamily="34" charset="0"/>
              </a:rPr>
              <a:t>بيني.</a:t>
            </a:r>
            <a:r>
              <a:rPr lang="fa-IR" altLang="zh-CN">
                <a:cs typeface="Arial" pitchFamily="34" charset="0"/>
              </a:rPr>
              <a:t> پيش</a:t>
            </a:r>
            <a:r>
              <a:rPr lang="en-US" altLang="zh-CN">
                <a:ea typeface="SimSun" pitchFamily="2" charset="-122"/>
              </a:rPr>
              <a:t>‎</a:t>
            </a:r>
            <a:r>
              <a:rPr lang="fa-IR" altLang="zh-CN">
                <a:cs typeface="Arial" pitchFamily="34" charset="0"/>
              </a:rPr>
              <a:t>بيني به دو صورت انجام مي</a:t>
            </a:r>
            <a:r>
              <a:rPr lang="en-US" altLang="zh-CN">
                <a:ea typeface="SimSun" pitchFamily="2" charset="-122"/>
              </a:rPr>
              <a:t>‎</a:t>
            </a:r>
            <a:r>
              <a:rPr lang="fa-IR" altLang="zh-CN">
                <a:cs typeface="Arial" pitchFamily="34" charset="0"/>
              </a:rPr>
              <a:t>شود. يكي پيش</a:t>
            </a:r>
            <a:r>
              <a:rPr lang="en-US" altLang="zh-CN">
                <a:ea typeface="SimSun" pitchFamily="2" charset="-122"/>
              </a:rPr>
              <a:t>‎</a:t>
            </a:r>
            <a:r>
              <a:rPr lang="fa-IR" altLang="zh-CN">
                <a:cs typeface="Arial" pitchFamily="34" charset="0"/>
              </a:rPr>
              <a:t>بيني اينكه در محيط چه اتفاقي خواهد افتاد كه امر با اهميتي است، </a:t>
            </a:r>
          </a:p>
          <a:p>
            <a:pPr marL="342900" indent="-342900"/>
            <a:r>
              <a:rPr lang="fa-IR" altLang="zh-CN">
                <a:cs typeface="Arial" pitchFamily="34" charset="0"/>
              </a:rPr>
              <a:t>كه اطلاعات فضايي به ورزشكار كمك مي كند تا حركت را از پيش سازمان دهد؛ </a:t>
            </a:r>
          </a:p>
          <a:p>
            <a:pPr marL="342900" indent="-342900"/>
            <a:r>
              <a:rPr lang="fa-IR" altLang="zh-CN">
                <a:cs typeface="Arial" pitchFamily="34" charset="0"/>
              </a:rPr>
              <a:t>گاهي اوقات اجراكننده مي داند كه چه حادثه­اي واقع خواهد شد. اما احتمالاً نمي­داند كه آن واقعه در چه زماني روي خواهد داد پس نوع دوم پيش</a:t>
            </a:r>
            <a:r>
              <a:rPr lang="en-US" altLang="zh-CN">
                <a:ea typeface="SimSun" pitchFamily="2" charset="-122"/>
              </a:rPr>
              <a:t>‎</a:t>
            </a:r>
            <a:r>
              <a:rPr lang="fa-IR" altLang="zh-CN">
                <a:cs typeface="Arial" pitchFamily="34" charset="0"/>
              </a:rPr>
              <a:t>بيني زماني است.</a:t>
            </a:r>
            <a:r>
              <a:rPr lang="fa-IR" altLang="zh-CN"/>
              <a:t> </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1333" name="Text Box 5"/>
          <p:cNvSpPr txBox="1">
            <a:spLocks noChangeArrowheads="1"/>
          </p:cNvSpPr>
          <p:nvPr/>
        </p:nvSpPr>
        <p:spPr bwMode="auto">
          <a:xfrm>
            <a:off x="261938" y="1890713"/>
            <a:ext cx="8604250" cy="946150"/>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اگر او بتواند هر دو پيش</a:t>
            </a:r>
            <a:r>
              <a:rPr lang="en-US" altLang="zh-CN">
                <a:ea typeface="SimSun" pitchFamily="2" charset="-122"/>
                <a:cs typeface="Arial" pitchFamily="34" charset="0"/>
              </a:rPr>
              <a:t>‎</a:t>
            </a:r>
            <a:r>
              <a:rPr lang="fa-IR" altLang="zh-CN">
                <a:cs typeface="Arial" pitchFamily="34" charset="0"/>
              </a:rPr>
              <a:t>بيني را با هم انجام دهد، سودي كه مي برد مضاعف خواهد شد.</a:t>
            </a:r>
            <a:r>
              <a:rPr lang="fa-IR" altLang="zh-CN"/>
              <a:t> </a:t>
            </a:r>
            <a:endParaRPr lang="en-US"/>
          </a:p>
        </p:txBody>
      </p:sp>
      <p:sp>
        <p:nvSpPr>
          <p:cNvPr id="1251334" name="Text Box 6"/>
          <p:cNvSpPr txBox="1">
            <a:spLocks noChangeArrowheads="1"/>
          </p:cNvSpPr>
          <p:nvPr/>
        </p:nvSpPr>
        <p:spPr bwMode="auto">
          <a:xfrm>
            <a:off x="323850" y="3357563"/>
            <a:ext cx="8351838" cy="1031875"/>
          </a:xfrm>
          <a:prstGeom prst="rect">
            <a:avLst/>
          </a:prstGeom>
          <a:noFill/>
          <a:ln w="9525" algn="ctr">
            <a:noFill/>
            <a:miter lim="800000"/>
            <a:headEnd/>
            <a:tailEnd/>
          </a:ln>
          <a:effectLst/>
        </p:spPr>
        <p:txBody>
          <a:bodyPr>
            <a:spAutoFit/>
          </a:bodyPr>
          <a:lstStyle/>
          <a:p>
            <a:pPr marL="342900" indent="-342900"/>
            <a:r>
              <a:rPr lang="fa-IR" altLang="zh-CN">
                <a:cs typeface="Arial" pitchFamily="34" charset="0"/>
              </a:rPr>
              <a:t>چند عامل بر پيش</a:t>
            </a:r>
            <a:r>
              <a:rPr lang="en-US" altLang="zh-CN">
                <a:ea typeface="SimSun" pitchFamily="2" charset="-122"/>
                <a:cs typeface="Arial" pitchFamily="34" charset="0"/>
              </a:rPr>
              <a:t>‎</a:t>
            </a:r>
            <a:r>
              <a:rPr lang="fa-IR" altLang="zh-CN">
                <a:cs typeface="Arial" pitchFamily="34" charset="0"/>
              </a:rPr>
              <a:t>بيني كردن درست اثر مي</a:t>
            </a:r>
            <a:r>
              <a:rPr lang="en-US" altLang="zh-CN">
                <a:ea typeface="SimSun" pitchFamily="2" charset="-122"/>
              </a:rPr>
              <a:t>‎</a:t>
            </a:r>
            <a:r>
              <a:rPr lang="fa-IR" altLang="zh-CN">
                <a:cs typeface="Arial" pitchFamily="34" charset="0"/>
              </a:rPr>
              <a:t>گذارد، </a:t>
            </a:r>
          </a:p>
          <a:p>
            <a:pPr marL="342900" indent="-342900"/>
            <a:r>
              <a:rPr lang="fa-IR" altLang="zh-CN">
                <a:cs typeface="Arial" pitchFamily="34" charset="0"/>
              </a:rPr>
              <a:t>اولين عامل، يكنواختي عمل است؛</a:t>
            </a:r>
            <a:r>
              <a:rPr lang="fa-IR" altLang="zh-CN"/>
              <a:t> </a:t>
            </a:r>
            <a:endParaRPr lang="en-US"/>
          </a:p>
        </p:txBody>
      </p:sp>
      <p:sp>
        <p:nvSpPr>
          <p:cNvPr id="1251335" name="Text Box 7"/>
          <p:cNvSpPr txBox="1">
            <a:spLocks noChangeArrowheads="1"/>
          </p:cNvSpPr>
          <p:nvPr/>
        </p:nvSpPr>
        <p:spPr bwMode="auto">
          <a:xfrm>
            <a:off x="323850" y="4868863"/>
            <a:ext cx="8424863" cy="946150"/>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اولين خطر پيش</a:t>
            </a:r>
            <a:r>
              <a:rPr lang="en-US" altLang="zh-CN">
                <a:ea typeface="SimSun" pitchFamily="2" charset="-122"/>
                <a:cs typeface="Arial" pitchFamily="34" charset="0"/>
              </a:rPr>
              <a:t>‎</a:t>
            </a:r>
            <a:r>
              <a:rPr lang="fa-IR" altLang="zh-CN">
                <a:cs typeface="Arial" pitchFamily="34" charset="0"/>
              </a:rPr>
              <a:t>بيني، زماني متوجه ما مي</a:t>
            </a:r>
            <a:r>
              <a:rPr lang="en-US" altLang="zh-CN">
                <a:ea typeface="SimSun" pitchFamily="2" charset="-122"/>
              </a:rPr>
              <a:t>‎</a:t>
            </a:r>
            <a:r>
              <a:rPr lang="fa-IR" altLang="zh-CN">
                <a:cs typeface="Arial" pitchFamily="34" charset="0"/>
              </a:rPr>
              <a:t>شود كه حركت پيش</a:t>
            </a:r>
            <a:r>
              <a:rPr lang="en-US" altLang="zh-CN">
                <a:ea typeface="SimSun" pitchFamily="2" charset="-122"/>
              </a:rPr>
              <a:t>‎</a:t>
            </a:r>
            <a:r>
              <a:rPr lang="fa-IR" altLang="zh-CN">
                <a:cs typeface="Arial" pitchFamily="34" charset="0"/>
              </a:rPr>
              <a:t>بيني شده همان حركتي نباشد كه حريف اجرا مي</a:t>
            </a:r>
            <a:r>
              <a:rPr lang="en-US" altLang="zh-CN">
                <a:ea typeface="SimSun" pitchFamily="2" charset="-122"/>
              </a:rPr>
              <a:t>‎</a:t>
            </a:r>
            <a:r>
              <a:rPr lang="fa-IR" altLang="zh-CN">
                <a:cs typeface="Arial" pitchFamily="34" charset="0"/>
              </a:rPr>
              <a:t>كند؛</a:t>
            </a:r>
            <a:r>
              <a:rPr lang="fa-IR" altLang="zh-CN"/>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1334"/>
                                        </p:tgtEl>
                                        <p:attrNameLst>
                                          <p:attrName>style.visibility</p:attrName>
                                        </p:attrNameLst>
                                      </p:cBhvr>
                                      <p:to>
                                        <p:strVal val="visible"/>
                                      </p:to>
                                    </p:set>
                                    <p:anim calcmode="lin" valueType="num">
                                      <p:cBhvr additive="base">
                                        <p:cTn id="7" dur="500" fill="hold"/>
                                        <p:tgtEl>
                                          <p:spTgt spid="1251334"/>
                                        </p:tgtEl>
                                        <p:attrNameLst>
                                          <p:attrName>ppt_x</p:attrName>
                                        </p:attrNameLst>
                                      </p:cBhvr>
                                      <p:tavLst>
                                        <p:tav tm="0">
                                          <p:val>
                                            <p:strVal val="#ppt_x"/>
                                          </p:val>
                                        </p:tav>
                                        <p:tav tm="100000">
                                          <p:val>
                                            <p:strVal val="#ppt_x"/>
                                          </p:val>
                                        </p:tav>
                                      </p:tavLst>
                                    </p:anim>
                                    <p:anim calcmode="lin" valueType="num">
                                      <p:cBhvr additive="base">
                                        <p:cTn id="8" dur="500" fill="hold"/>
                                        <p:tgtEl>
                                          <p:spTgt spid="12513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51335"/>
                                        </p:tgtEl>
                                        <p:attrNameLst>
                                          <p:attrName>style.visibility</p:attrName>
                                        </p:attrNameLst>
                                      </p:cBhvr>
                                      <p:to>
                                        <p:strVal val="visible"/>
                                      </p:to>
                                    </p:set>
                                    <p:anim calcmode="lin" valueType="num">
                                      <p:cBhvr additive="base">
                                        <p:cTn id="13" dur="500" fill="hold"/>
                                        <p:tgtEl>
                                          <p:spTgt spid="1251335"/>
                                        </p:tgtEl>
                                        <p:attrNameLst>
                                          <p:attrName>ppt_x</p:attrName>
                                        </p:attrNameLst>
                                      </p:cBhvr>
                                      <p:tavLst>
                                        <p:tav tm="0">
                                          <p:val>
                                            <p:strVal val="#ppt_x"/>
                                          </p:val>
                                        </p:tav>
                                        <p:tav tm="100000">
                                          <p:val>
                                            <p:strVal val="#ppt_x"/>
                                          </p:val>
                                        </p:tav>
                                      </p:tavLst>
                                    </p:anim>
                                    <p:anim calcmode="lin" valueType="num">
                                      <p:cBhvr additive="base">
                                        <p:cTn id="14" dur="500" fill="hold"/>
                                        <p:tgtEl>
                                          <p:spTgt spid="12513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1334" grpId="0"/>
      <p:bldP spid="12513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4404" name="Text Box 4"/>
          <p:cNvSpPr txBox="1">
            <a:spLocks noChangeArrowheads="1"/>
          </p:cNvSpPr>
          <p:nvPr/>
        </p:nvSpPr>
        <p:spPr bwMode="auto">
          <a:xfrm>
            <a:off x="971550" y="2133600"/>
            <a:ext cx="6911975" cy="3167063"/>
          </a:xfrm>
          <a:prstGeom prst="rect">
            <a:avLst/>
          </a:prstGeom>
          <a:noFill/>
          <a:ln w="9525" algn="ctr">
            <a:noFill/>
            <a:miter lim="800000"/>
            <a:headEnd/>
            <a:tailEnd/>
          </a:ln>
          <a:effectLst/>
        </p:spPr>
        <p:txBody>
          <a:bodyPr>
            <a:spAutoFit/>
          </a:bodyPr>
          <a:lstStyle/>
          <a:p>
            <a:pPr marL="342900" indent="-342900"/>
            <a:r>
              <a:rPr lang="fa-IR" altLang="zh-CN">
                <a:cs typeface="Arial" pitchFamily="34" charset="0"/>
              </a:rPr>
              <a:t>در اين صورت ورزشكار بايد ابتدا از وقوع حركتي كه از آماده كرده است جلو گبري كند. واكنش ساده در حدود 40 هزارم ثانيه تخمين زده شده است. </a:t>
            </a:r>
          </a:p>
          <a:p>
            <a:pPr marL="342900" indent="-342900"/>
            <a:r>
              <a:rPr lang="fa-IR" altLang="zh-CN">
                <a:cs typeface="Arial" pitchFamily="34" charset="0"/>
              </a:rPr>
              <a:t>پيش</a:t>
            </a:r>
            <a:r>
              <a:rPr lang="en-US" altLang="zh-CN">
                <a:ea typeface="SimSun" pitchFamily="2" charset="-122"/>
                <a:cs typeface="Arial" pitchFamily="34" charset="0"/>
              </a:rPr>
              <a:t>‎</a:t>
            </a:r>
            <a:r>
              <a:rPr lang="fa-IR" altLang="zh-CN">
                <a:cs typeface="Arial" pitchFamily="34" charset="0"/>
              </a:rPr>
              <a:t>بينيهاي پاسخ نادرست مشكل ديگري نيز  دارد و آن اين است كه پاسخ نادرست ورزشكار را از حضور در بهترين موقعيت مكاني براي پاسخ درست محروم و دور كرده است؛</a:t>
            </a:r>
            <a:r>
              <a:rPr lang="fa-IR" altLang="zh-CN"/>
              <a:t> </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452" name="Text Box 4"/>
          <p:cNvSpPr txBox="1">
            <a:spLocks noChangeArrowheads="1"/>
          </p:cNvSpPr>
          <p:nvPr/>
        </p:nvSpPr>
        <p:spPr bwMode="auto">
          <a:xfrm>
            <a:off x="1187450" y="2133600"/>
            <a:ext cx="6840538" cy="3016250"/>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b="1">
                <a:cs typeface="Arial" pitchFamily="34" charset="0"/>
              </a:rPr>
              <a:t>راهبرهاي پيش</a:t>
            </a:r>
            <a:r>
              <a:rPr lang="en-US" altLang="zh-CN" sz="3200" b="1">
                <a:ea typeface="SimSun" pitchFamily="2" charset="-122"/>
                <a:cs typeface="Arial" pitchFamily="34" charset="0"/>
              </a:rPr>
              <a:t>‎</a:t>
            </a:r>
            <a:r>
              <a:rPr lang="fa-IR" altLang="zh-CN" sz="3200" b="1">
                <a:cs typeface="Arial" pitchFamily="34" charset="0"/>
              </a:rPr>
              <a:t>بيني</a:t>
            </a:r>
            <a:r>
              <a:rPr lang="fa-IR" altLang="zh-CN" sz="3200">
                <a:cs typeface="Arial" pitchFamily="34" charset="0"/>
              </a:rPr>
              <a:t>. يكي از اين راهبردها اين است كه براي جلوگيري از پيش</a:t>
            </a:r>
            <a:r>
              <a:rPr lang="en-US" altLang="zh-CN" sz="3200">
                <a:ea typeface="SimSun" pitchFamily="2" charset="-122"/>
              </a:rPr>
              <a:t>‎</a:t>
            </a:r>
            <a:r>
              <a:rPr lang="fa-IR" altLang="zh-CN" sz="3200">
                <a:cs typeface="Arial" pitchFamily="34" charset="0"/>
              </a:rPr>
              <a:t>بيني درست حريف، هر چه ممكن است حركات را به طور غير منتظره و تصادفي انجام دهيم. كه نهايتاً مجبور گردد تا بدون  پيش</a:t>
            </a:r>
            <a:r>
              <a:rPr lang="en-US" altLang="zh-CN" sz="3200">
                <a:ea typeface="SimSun" pitchFamily="2" charset="-122"/>
              </a:rPr>
              <a:t>‎</a:t>
            </a:r>
            <a:r>
              <a:rPr lang="fa-IR" altLang="zh-CN" sz="3200">
                <a:cs typeface="Arial" pitchFamily="34" charset="0"/>
              </a:rPr>
              <a:t>بيني و فقط از طريق عكس­العمل حركت كند.</a:t>
            </a:r>
            <a:r>
              <a:rPr lang="fa-IR" altLang="zh-CN" sz="3200"/>
              <a:t> </a:t>
            </a:r>
            <a:endParaRPr lang="en-US" sz="32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476" name="Text Box 4"/>
          <p:cNvSpPr txBox="1">
            <a:spLocks noChangeArrowheads="1"/>
          </p:cNvSpPr>
          <p:nvPr/>
        </p:nvSpPr>
        <p:spPr bwMode="auto">
          <a:xfrm>
            <a:off x="490538" y="2084388"/>
            <a:ext cx="8137525" cy="3679825"/>
          </a:xfrm>
          <a:prstGeom prst="rect">
            <a:avLst/>
          </a:prstGeom>
          <a:noFill/>
          <a:ln w="9525" algn="ctr">
            <a:noFill/>
            <a:miter lim="800000"/>
            <a:headEnd/>
            <a:tailEnd/>
          </a:ln>
          <a:effectLst/>
        </p:spPr>
        <p:txBody>
          <a:bodyPr>
            <a:spAutoFit/>
          </a:bodyPr>
          <a:lstStyle/>
          <a:p>
            <a:pPr marL="342900" indent="-342900"/>
            <a:r>
              <a:rPr lang="fa-IR" altLang="zh-CN">
                <a:cs typeface="Arial" pitchFamily="34" charset="0"/>
              </a:rPr>
              <a:t>اصل مهم ديگر اين است كه ورزشكار با گرفتن حريف را از پيش</a:t>
            </a:r>
            <a:r>
              <a:rPr lang="en-US" altLang="zh-CN">
                <a:ea typeface="SimSun" pitchFamily="2" charset="-122"/>
                <a:cs typeface="Arial" pitchFamily="34" charset="0"/>
              </a:rPr>
              <a:t>‎</a:t>
            </a:r>
            <a:r>
              <a:rPr lang="fa-IR" altLang="zh-CN">
                <a:cs typeface="Arial" pitchFamily="34" charset="0"/>
              </a:rPr>
              <a:t>بيني كردن ساقط و او را وادار به واكنش كند. </a:t>
            </a:r>
          </a:p>
          <a:p>
            <a:pPr marL="342900" indent="-342900"/>
            <a:r>
              <a:rPr lang="fa-IR" altLang="zh-CN">
                <a:cs typeface="Arial" pitchFamily="34" charset="0"/>
              </a:rPr>
              <a:t>راهبرد مهم ديگر اين است كه به حريف اجازه پيش</a:t>
            </a:r>
            <a:r>
              <a:rPr lang="en-US" altLang="zh-CN">
                <a:ea typeface="SimSun" pitchFamily="2" charset="-122"/>
              </a:rPr>
              <a:t>‎</a:t>
            </a:r>
            <a:r>
              <a:rPr lang="fa-IR" altLang="zh-CN">
                <a:cs typeface="Arial" pitchFamily="34" charset="0"/>
              </a:rPr>
              <a:t>بيني بدهيد ولي نهايتاً حركتي را انجام دهيد كه مخالف پيش</a:t>
            </a:r>
            <a:r>
              <a:rPr lang="en-US" altLang="zh-CN">
                <a:ea typeface="SimSun" pitchFamily="2" charset="-122"/>
              </a:rPr>
              <a:t>‎</a:t>
            </a:r>
            <a:r>
              <a:rPr lang="fa-IR" altLang="zh-CN">
                <a:cs typeface="Arial" pitchFamily="34" charset="0"/>
              </a:rPr>
              <a:t>بيني اوست. </a:t>
            </a:r>
          </a:p>
          <a:p>
            <a:pPr marL="342900" indent="-342900"/>
            <a:r>
              <a:rPr lang="fa-IR" altLang="zh-CN">
                <a:cs typeface="Arial" pitchFamily="34" charset="0"/>
              </a:rPr>
              <a:t>اصرار به پيروز شدن و خطرانگيختگي باختن در مسابقه منابع مهم­انگيختگي احساسي بازيكنان مي</a:t>
            </a:r>
            <a:r>
              <a:rPr lang="en-US" altLang="zh-CN">
                <a:ea typeface="SimSun" pitchFamily="2" charset="-122"/>
              </a:rPr>
              <a:t>‎</a:t>
            </a:r>
            <a:r>
              <a:rPr lang="fa-IR" altLang="zh-CN">
                <a:cs typeface="Arial" pitchFamily="34" charset="0"/>
              </a:rPr>
              <a:t>باشد. اگر اجراي موفقيت­آميز به سرعت و دقت تصميم گيري وابسته باشد، سطح انگيختگي ايجاد شده، نقش مهم و تعيين كننده­اي دارد.</a:t>
            </a:r>
            <a:r>
              <a:rPr lang="fa-IR" altLang="zh-CN"/>
              <a:t> </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8500" name="Text Box 4"/>
          <p:cNvSpPr txBox="1">
            <a:spLocks noChangeArrowheads="1"/>
          </p:cNvSpPr>
          <p:nvPr/>
        </p:nvSpPr>
        <p:spPr bwMode="auto">
          <a:xfrm>
            <a:off x="1476375" y="2133600"/>
            <a:ext cx="6119813" cy="3503613"/>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a:cs typeface="Arial" pitchFamily="34" charset="0"/>
              </a:rPr>
              <a:t>اصل يو وارونه انگيختگي را مي­توان سطح هيجان يا فعاليت به وجود آمده در دستگاه عصبي مركزي تعريف كرد. سطوح پايين انگيختگي به حالتهاي شبيه خواب سطوح بالاي آن با  حالتهاي هوشياري و آشفتگي شديد كه در شرايط حساس بين مرگ و زندگي، ديده مي</a:t>
            </a:r>
            <a:r>
              <a:rPr lang="en-US" altLang="zh-CN" sz="3200">
                <a:ea typeface="SimSun" pitchFamily="2" charset="-122"/>
                <a:cs typeface="Arial" pitchFamily="34" charset="0"/>
              </a:rPr>
              <a:t>‎</a:t>
            </a:r>
            <a:r>
              <a:rPr lang="fa-IR" altLang="zh-CN" sz="3200">
                <a:cs typeface="Arial" pitchFamily="34" charset="0"/>
              </a:rPr>
              <a:t>شود.</a:t>
            </a:r>
            <a:endParaRPr lang="en-US" sz="320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596" name="Line 4"/>
          <p:cNvSpPr>
            <a:spLocks noChangeShapeType="1"/>
          </p:cNvSpPr>
          <p:nvPr/>
        </p:nvSpPr>
        <p:spPr bwMode="auto">
          <a:xfrm>
            <a:off x="2393950" y="1989138"/>
            <a:ext cx="0" cy="3233737"/>
          </a:xfrm>
          <a:prstGeom prst="line">
            <a:avLst/>
          </a:prstGeom>
          <a:noFill/>
          <a:ln w="50800">
            <a:solidFill>
              <a:srgbClr val="000000"/>
            </a:solidFill>
            <a:round/>
            <a:headEnd/>
            <a:tailEnd/>
          </a:ln>
        </p:spPr>
        <p:txBody>
          <a:bodyPr/>
          <a:lstStyle/>
          <a:p>
            <a:endParaRPr lang="fa-IR"/>
          </a:p>
        </p:txBody>
      </p:sp>
      <p:sp>
        <p:nvSpPr>
          <p:cNvPr id="1262597" name="Line 5"/>
          <p:cNvSpPr>
            <a:spLocks noChangeShapeType="1"/>
          </p:cNvSpPr>
          <p:nvPr/>
        </p:nvSpPr>
        <p:spPr bwMode="auto">
          <a:xfrm>
            <a:off x="2317750" y="5151438"/>
            <a:ext cx="4298950" cy="0"/>
          </a:xfrm>
          <a:prstGeom prst="line">
            <a:avLst/>
          </a:prstGeom>
          <a:noFill/>
          <a:ln w="50800">
            <a:solidFill>
              <a:srgbClr val="000000"/>
            </a:solidFill>
            <a:round/>
            <a:headEnd/>
            <a:tailEnd/>
          </a:ln>
        </p:spPr>
        <p:txBody>
          <a:bodyPr/>
          <a:lstStyle/>
          <a:p>
            <a:endParaRPr lang="fa-IR"/>
          </a:p>
        </p:txBody>
      </p:sp>
      <p:sp>
        <p:nvSpPr>
          <p:cNvPr id="1262598" name="Freeform 6"/>
          <p:cNvSpPr>
            <a:spLocks/>
          </p:cNvSpPr>
          <p:nvPr/>
        </p:nvSpPr>
        <p:spPr bwMode="auto">
          <a:xfrm>
            <a:off x="2622550" y="2120900"/>
            <a:ext cx="3349625" cy="2881313"/>
          </a:xfrm>
          <a:custGeom>
            <a:avLst/>
            <a:gdLst/>
            <a:ahLst/>
            <a:cxnLst>
              <a:cxn ang="0">
                <a:pos x="0" y="1726"/>
              </a:cxn>
              <a:cxn ang="0">
                <a:pos x="264" y="1517"/>
              </a:cxn>
              <a:cxn ang="0">
                <a:pos x="396" y="784"/>
              </a:cxn>
              <a:cxn ang="0">
                <a:pos x="528" y="261"/>
              </a:cxn>
              <a:cxn ang="0">
                <a:pos x="792" y="52"/>
              </a:cxn>
              <a:cxn ang="0">
                <a:pos x="1211" y="79"/>
              </a:cxn>
              <a:cxn ang="0">
                <a:pos x="1485" y="528"/>
              </a:cxn>
              <a:cxn ang="0">
                <a:pos x="1846" y="1612"/>
              </a:cxn>
              <a:cxn ang="0">
                <a:pos x="2110" y="1748"/>
              </a:cxn>
            </a:cxnLst>
            <a:rect l="0" t="0" r="r" b="b"/>
            <a:pathLst>
              <a:path w="2110" h="1815">
                <a:moveTo>
                  <a:pt x="0" y="1726"/>
                </a:moveTo>
                <a:cubicBezTo>
                  <a:pt x="99" y="1700"/>
                  <a:pt x="198" y="1674"/>
                  <a:pt x="264" y="1517"/>
                </a:cubicBezTo>
                <a:cubicBezTo>
                  <a:pt x="330" y="1360"/>
                  <a:pt x="352" y="994"/>
                  <a:pt x="396" y="784"/>
                </a:cubicBezTo>
                <a:cubicBezTo>
                  <a:pt x="440" y="575"/>
                  <a:pt x="462" y="383"/>
                  <a:pt x="528" y="261"/>
                </a:cubicBezTo>
                <a:cubicBezTo>
                  <a:pt x="594" y="139"/>
                  <a:pt x="678" y="82"/>
                  <a:pt x="792" y="52"/>
                </a:cubicBezTo>
                <a:cubicBezTo>
                  <a:pt x="906" y="22"/>
                  <a:pt x="1096" y="0"/>
                  <a:pt x="1211" y="79"/>
                </a:cubicBezTo>
                <a:cubicBezTo>
                  <a:pt x="1326" y="158"/>
                  <a:pt x="1379" y="273"/>
                  <a:pt x="1485" y="528"/>
                </a:cubicBezTo>
                <a:cubicBezTo>
                  <a:pt x="1591" y="783"/>
                  <a:pt x="1742" y="1409"/>
                  <a:pt x="1846" y="1612"/>
                </a:cubicBezTo>
                <a:cubicBezTo>
                  <a:pt x="1950" y="1815"/>
                  <a:pt x="2055" y="1720"/>
                  <a:pt x="2110" y="1748"/>
                </a:cubicBezTo>
              </a:path>
            </a:pathLst>
          </a:custGeom>
          <a:noFill/>
          <a:ln w="50800">
            <a:solidFill>
              <a:srgbClr val="000000"/>
            </a:solidFill>
            <a:round/>
            <a:headEnd/>
            <a:tailEnd/>
          </a:ln>
        </p:spPr>
        <p:txBody>
          <a:bodyPr/>
          <a:lstStyle/>
          <a:p>
            <a:endParaRPr lang="fa-IR"/>
          </a:p>
        </p:txBody>
      </p:sp>
      <p:sp>
        <p:nvSpPr>
          <p:cNvPr id="1262599" name="Rectangle 7"/>
          <p:cNvSpPr>
            <a:spLocks noChangeArrowheads="1"/>
          </p:cNvSpPr>
          <p:nvPr/>
        </p:nvSpPr>
        <p:spPr bwMode="auto">
          <a:xfrm>
            <a:off x="2089150" y="5341938"/>
            <a:ext cx="4038600" cy="519112"/>
          </a:xfrm>
          <a:prstGeom prst="rect">
            <a:avLst/>
          </a:prstGeom>
          <a:noFill/>
          <a:ln w="9525">
            <a:noFill/>
            <a:miter lim="800000"/>
            <a:headEnd/>
            <a:tailEnd/>
          </a:ln>
          <a:effectLst/>
        </p:spPr>
        <p:txBody>
          <a:bodyPr>
            <a:spAutoFit/>
          </a:bodyPr>
          <a:lstStyle/>
          <a:p>
            <a:pPr algn="r" eaLnBrk="1" hangingPunct="1">
              <a:spcBef>
                <a:spcPct val="0"/>
              </a:spcBef>
              <a:buClrTx/>
              <a:buSzTx/>
              <a:buFontTx/>
              <a:buNone/>
            </a:pPr>
            <a:r>
              <a:rPr kumimoji="0" lang="ar-SA" altLang="zh-CN" b="1">
                <a:latin typeface="Times New Roman" pitchFamily="18" charset="0"/>
                <a:cs typeface="Traffic" pitchFamily="2" charset="-78"/>
              </a:rPr>
              <a:t>بالا</a:t>
            </a:r>
            <a:r>
              <a:rPr kumimoji="0" lang="fa-IR" altLang="zh-CN" b="1">
                <a:latin typeface="Times New Roman" pitchFamily="18" charset="0"/>
                <a:cs typeface="Traffic" pitchFamily="2" charset="-78"/>
              </a:rPr>
              <a:t>          </a:t>
            </a:r>
            <a:r>
              <a:rPr kumimoji="0" lang="ar-SA" altLang="zh-CN" b="1">
                <a:latin typeface="Times New Roman" pitchFamily="18" charset="0"/>
                <a:cs typeface="Traffic" pitchFamily="2" charset="-78"/>
              </a:rPr>
              <a:t>متوسط            </a:t>
            </a:r>
            <a:r>
              <a:rPr kumimoji="0" lang="fa-IR" altLang="zh-CN" b="1">
                <a:latin typeface="Times New Roman" pitchFamily="18" charset="0"/>
                <a:cs typeface="Traffic" pitchFamily="2" charset="-78"/>
              </a:rPr>
              <a:t>  </a:t>
            </a:r>
            <a:r>
              <a:rPr kumimoji="0" lang="ar-SA" altLang="zh-CN" b="1">
                <a:latin typeface="Times New Roman" pitchFamily="18" charset="0"/>
                <a:cs typeface="Traffic" pitchFamily="2" charset="-78"/>
              </a:rPr>
              <a:t>پايين</a:t>
            </a:r>
            <a:endParaRPr kumimoji="0" lang="ar-SA" altLang="zh-CN" sz="4800" b="1">
              <a:latin typeface="Times New Roman" pitchFamily="18" charset="0"/>
              <a:ea typeface="SimSun" pitchFamily="2" charset="-122"/>
              <a:cs typeface="Times New Roman" pitchFamily="18" charset="0"/>
            </a:endParaRPr>
          </a:p>
        </p:txBody>
      </p:sp>
      <p:sp>
        <p:nvSpPr>
          <p:cNvPr id="1262600" name="Text Box 8"/>
          <p:cNvSpPr txBox="1">
            <a:spLocks noChangeArrowheads="1"/>
          </p:cNvSpPr>
          <p:nvPr/>
        </p:nvSpPr>
        <p:spPr bwMode="auto">
          <a:xfrm>
            <a:off x="1979613" y="1484313"/>
            <a:ext cx="838200" cy="579437"/>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3200" b="1">
                <a:latin typeface="Times New Roman" pitchFamily="18" charset="0"/>
                <a:cs typeface="Times New Roman (Arabic)" charset="0"/>
              </a:rPr>
              <a:t>اجرا</a:t>
            </a:r>
            <a:endParaRPr kumimoji="0" lang="en-US" sz="3200" b="1">
              <a:latin typeface="Times New Roman" pitchFamily="18" charset="0"/>
              <a:cs typeface="Times New Roman (Arabic)" charset="0"/>
            </a:endParaRPr>
          </a:p>
        </p:txBody>
      </p:sp>
      <p:sp>
        <p:nvSpPr>
          <p:cNvPr id="1262601" name="Text Box 9"/>
          <p:cNvSpPr txBox="1">
            <a:spLocks noChangeArrowheads="1"/>
          </p:cNvSpPr>
          <p:nvPr/>
        </p:nvSpPr>
        <p:spPr bwMode="auto">
          <a:xfrm>
            <a:off x="900113" y="4503738"/>
            <a:ext cx="1341437" cy="457200"/>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2400" b="1">
                <a:latin typeface="Times New Roman" pitchFamily="18" charset="0"/>
                <a:cs typeface="Times New Roman (Arabic)" charset="0"/>
              </a:rPr>
              <a:t>ضعيف </a:t>
            </a:r>
            <a:endParaRPr kumimoji="0" lang="en-US" sz="2400" b="1">
              <a:latin typeface="Times New Roman" pitchFamily="18" charset="0"/>
              <a:cs typeface="Times New Roman (Arabic)" charset="0"/>
            </a:endParaRPr>
          </a:p>
        </p:txBody>
      </p:sp>
      <p:sp>
        <p:nvSpPr>
          <p:cNvPr id="1262602" name="Text Box 10"/>
          <p:cNvSpPr txBox="1">
            <a:spLocks noChangeArrowheads="1"/>
          </p:cNvSpPr>
          <p:nvPr/>
        </p:nvSpPr>
        <p:spPr bwMode="auto">
          <a:xfrm>
            <a:off x="1555750" y="2217738"/>
            <a:ext cx="685800" cy="457200"/>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2400" b="1">
                <a:latin typeface="Times New Roman" pitchFamily="18" charset="0"/>
                <a:cs typeface="Times New Roman (Arabic)" charset="0"/>
              </a:rPr>
              <a:t>عالي</a:t>
            </a:r>
            <a:endParaRPr kumimoji="0" lang="en-US" sz="2400" b="1">
              <a:latin typeface="Times New Roman" pitchFamily="18" charset="0"/>
              <a:cs typeface="Times New Roman (Arabic)" charset="0"/>
            </a:endParaRPr>
          </a:p>
        </p:txBody>
      </p:sp>
      <p:sp>
        <p:nvSpPr>
          <p:cNvPr id="1262603" name="Text Box 11"/>
          <p:cNvSpPr txBox="1">
            <a:spLocks noChangeArrowheads="1"/>
          </p:cNvSpPr>
          <p:nvPr/>
        </p:nvSpPr>
        <p:spPr bwMode="auto">
          <a:xfrm>
            <a:off x="1098550" y="3208338"/>
            <a:ext cx="1143000" cy="457200"/>
          </a:xfrm>
          <a:prstGeom prst="rect">
            <a:avLst/>
          </a:prstGeom>
          <a:noFill/>
          <a:ln w="9525">
            <a:noFill/>
            <a:miter lim="800000"/>
            <a:headEnd/>
            <a:tailEnd/>
          </a:ln>
          <a:effectLst/>
        </p:spPr>
        <p:txBody>
          <a:bodyPr>
            <a:spAutoFit/>
          </a:bodyPr>
          <a:lstStyle/>
          <a:p>
            <a:pPr algn="ctr" eaLnBrk="1" hangingPunct="1">
              <a:spcBef>
                <a:spcPct val="50000"/>
              </a:spcBef>
              <a:buClrTx/>
              <a:buSzTx/>
              <a:buFontTx/>
              <a:buNone/>
            </a:pPr>
            <a:r>
              <a:rPr kumimoji="0" lang="fa-IR" sz="2400" b="1">
                <a:latin typeface="Times New Roman" pitchFamily="18" charset="0"/>
                <a:cs typeface="Times New Roman (Arabic)" charset="0"/>
              </a:rPr>
              <a:t>ميان</a:t>
            </a:r>
            <a:r>
              <a:rPr kumimoji="0" lang="ar-SA" altLang="zh-CN" sz="2400" b="1">
                <a:latin typeface="Times New Roman" pitchFamily="18" charset="0"/>
                <a:cs typeface="Times New Roman (Arabic)" charset="0"/>
              </a:rPr>
              <a:t>گين</a:t>
            </a:r>
            <a:endParaRPr kumimoji="0" lang="en-US" sz="2400" b="1">
              <a:latin typeface="Times New Roman" pitchFamily="18" charset="0"/>
              <a:cs typeface="Times New Roman (Arabic)" charset="0"/>
            </a:endParaRPr>
          </a:p>
        </p:txBody>
      </p:sp>
      <p:sp>
        <p:nvSpPr>
          <p:cNvPr id="1262604" name="Text Box 12"/>
          <p:cNvSpPr txBox="1">
            <a:spLocks noChangeArrowheads="1"/>
          </p:cNvSpPr>
          <p:nvPr/>
        </p:nvSpPr>
        <p:spPr bwMode="auto">
          <a:xfrm>
            <a:off x="5724525" y="1795463"/>
            <a:ext cx="3095625" cy="3081337"/>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معمولاً بهترين اجرا در حد متوسط از انگيختگي ديده مي</a:t>
            </a:r>
            <a:r>
              <a:rPr lang="en-US" altLang="zh-CN">
                <a:ea typeface="SimSun" pitchFamily="2" charset="-122"/>
                <a:cs typeface="Arial" pitchFamily="34" charset="0"/>
              </a:rPr>
              <a:t>‎</a:t>
            </a:r>
            <a:r>
              <a:rPr lang="fa-IR" altLang="zh-CN">
                <a:cs typeface="Arial" pitchFamily="34" charset="0"/>
              </a:rPr>
              <a:t>شود و به همين ترتيب اگر انگيختگي افزايش يابد؛ اجرا ضعيفتر مي</a:t>
            </a:r>
            <a:r>
              <a:rPr lang="en-US" altLang="zh-CN">
                <a:ea typeface="SimSun" pitchFamily="2" charset="-122"/>
              </a:rPr>
              <a:t>‎</a:t>
            </a:r>
            <a:r>
              <a:rPr lang="fa-IR" altLang="zh-CN">
                <a:cs typeface="Arial" pitchFamily="34" charset="0"/>
              </a:rPr>
              <a:t>شود.</a:t>
            </a:r>
            <a:endParaRPr lang="en-US">
              <a:cs typeface="Arial" pitchFamily="34" charset="0"/>
            </a:endParaRPr>
          </a:p>
        </p:txBody>
      </p:sp>
      <p:sp>
        <p:nvSpPr>
          <p:cNvPr id="1262605" name="Text Box 13"/>
          <p:cNvSpPr txBox="1">
            <a:spLocks noChangeArrowheads="1"/>
          </p:cNvSpPr>
          <p:nvPr/>
        </p:nvSpPr>
        <p:spPr bwMode="auto">
          <a:xfrm>
            <a:off x="6516688" y="4868863"/>
            <a:ext cx="2025650" cy="519112"/>
          </a:xfrm>
          <a:prstGeom prst="rect">
            <a:avLst/>
          </a:prstGeom>
          <a:noFill/>
          <a:ln w="9525" algn="ctr">
            <a:noFill/>
            <a:miter lim="800000"/>
            <a:headEnd/>
            <a:tailEnd/>
          </a:ln>
          <a:effectLst/>
        </p:spPr>
        <p:txBody>
          <a:bodyPr wrap="none">
            <a:spAutoFit/>
          </a:bodyPr>
          <a:lstStyle/>
          <a:p>
            <a:pPr marL="342900" indent="-342900"/>
            <a:r>
              <a:rPr lang="fa-IR" b="1">
                <a:cs typeface="Arial" pitchFamily="34" charset="0"/>
              </a:rPr>
              <a:t>سطح انگيختگي</a:t>
            </a:r>
            <a:endParaRPr lang="en-US" b="1">
              <a:cs typeface="Arial" pitchFamily="34" charset="0"/>
            </a:endParaRPr>
          </a:p>
        </p:txBody>
      </p:sp>
      <p:sp>
        <p:nvSpPr>
          <p:cNvPr id="1262606" name="Text Box 14"/>
          <p:cNvSpPr txBox="1">
            <a:spLocks noChangeArrowheads="1"/>
          </p:cNvSpPr>
          <p:nvPr/>
        </p:nvSpPr>
        <p:spPr bwMode="auto">
          <a:xfrm>
            <a:off x="323850" y="5949950"/>
            <a:ext cx="2232025" cy="336550"/>
          </a:xfrm>
          <a:prstGeom prst="rect">
            <a:avLst/>
          </a:prstGeom>
          <a:noFill/>
          <a:ln w="9525" algn="ctr">
            <a:noFill/>
            <a:miter lim="800000"/>
            <a:headEnd/>
            <a:tailEnd/>
          </a:ln>
          <a:effectLst/>
        </p:spPr>
        <p:txBody>
          <a:bodyPr>
            <a:spAutoFit/>
          </a:bodyPr>
          <a:lstStyle/>
          <a:p>
            <a:pPr marL="342900" indent="-342900">
              <a:spcBef>
                <a:spcPct val="50000"/>
              </a:spcBef>
            </a:pPr>
            <a:r>
              <a:rPr lang="fa-IR" sz="1600">
                <a:cs typeface="Arial" pitchFamily="34" charset="0"/>
              </a:rPr>
              <a:t>شكل 5 – 2 اصل يو وارونه</a:t>
            </a:r>
            <a:endParaRPr lang="en-US" sz="160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62597"/>
                                        </p:tgtEl>
                                        <p:attrNameLst>
                                          <p:attrName>style.visibility</p:attrName>
                                        </p:attrNameLst>
                                      </p:cBhvr>
                                      <p:to>
                                        <p:strVal val="visible"/>
                                      </p:to>
                                    </p:set>
                                    <p:anim calcmode="lin" valueType="num">
                                      <p:cBhvr additive="base">
                                        <p:cTn id="7" dur="500" fill="hold"/>
                                        <p:tgtEl>
                                          <p:spTgt spid="1262597"/>
                                        </p:tgtEl>
                                        <p:attrNameLst>
                                          <p:attrName>ppt_x</p:attrName>
                                        </p:attrNameLst>
                                      </p:cBhvr>
                                      <p:tavLst>
                                        <p:tav tm="0">
                                          <p:val>
                                            <p:strVal val="#ppt_x"/>
                                          </p:val>
                                        </p:tav>
                                        <p:tav tm="100000">
                                          <p:val>
                                            <p:strVal val="#ppt_x"/>
                                          </p:val>
                                        </p:tav>
                                      </p:tavLst>
                                    </p:anim>
                                    <p:anim calcmode="lin" valueType="num">
                                      <p:cBhvr additive="base">
                                        <p:cTn id="8" dur="500" fill="hold"/>
                                        <p:tgtEl>
                                          <p:spTgt spid="126259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62598"/>
                                        </p:tgtEl>
                                        <p:attrNameLst>
                                          <p:attrName>style.visibility</p:attrName>
                                        </p:attrNameLst>
                                      </p:cBhvr>
                                      <p:to>
                                        <p:strVal val="visible"/>
                                      </p:to>
                                    </p:set>
                                    <p:anim calcmode="lin" valueType="num">
                                      <p:cBhvr additive="base">
                                        <p:cTn id="11" dur="500" fill="hold"/>
                                        <p:tgtEl>
                                          <p:spTgt spid="1262598"/>
                                        </p:tgtEl>
                                        <p:attrNameLst>
                                          <p:attrName>ppt_x</p:attrName>
                                        </p:attrNameLst>
                                      </p:cBhvr>
                                      <p:tavLst>
                                        <p:tav tm="0">
                                          <p:val>
                                            <p:strVal val="#ppt_x"/>
                                          </p:val>
                                        </p:tav>
                                        <p:tav tm="100000">
                                          <p:val>
                                            <p:strVal val="#ppt_x"/>
                                          </p:val>
                                        </p:tav>
                                      </p:tavLst>
                                    </p:anim>
                                    <p:anim calcmode="lin" valueType="num">
                                      <p:cBhvr additive="base">
                                        <p:cTn id="12" dur="500" fill="hold"/>
                                        <p:tgtEl>
                                          <p:spTgt spid="126259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62596"/>
                                        </p:tgtEl>
                                        <p:attrNameLst>
                                          <p:attrName>style.visibility</p:attrName>
                                        </p:attrNameLst>
                                      </p:cBhvr>
                                      <p:to>
                                        <p:strVal val="visible"/>
                                      </p:to>
                                    </p:set>
                                    <p:anim calcmode="lin" valueType="num">
                                      <p:cBhvr additive="base">
                                        <p:cTn id="15" dur="500" fill="hold"/>
                                        <p:tgtEl>
                                          <p:spTgt spid="1262596"/>
                                        </p:tgtEl>
                                        <p:attrNameLst>
                                          <p:attrName>ppt_x</p:attrName>
                                        </p:attrNameLst>
                                      </p:cBhvr>
                                      <p:tavLst>
                                        <p:tav tm="0">
                                          <p:val>
                                            <p:strVal val="#ppt_x"/>
                                          </p:val>
                                        </p:tav>
                                        <p:tav tm="100000">
                                          <p:val>
                                            <p:strVal val="#ppt_x"/>
                                          </p:val>
                                        </p:tav>
                                      </p:tavLst>
                                    </p:anim>
                                    <p:anim calcmode="lin" valueType="num">
                                      <p:cBhvr additive="base">
                                        <p:cTn id="16" dur="500" fill="hold"/>
                                        <p:tgtEl>
                                          <p:spTgt spid="126259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62603"/>
                                        </p:tgtEl>
                                        <p:attrNameLst>
                                          <p:attrName>style.visibility</p:attrName>
                                        </p:attrNameLst>
                                      </p:cBhvr>
                                      <p:to>
                                        <p:strVal val="visible"/>
                                      </p:to>
                                    </p:set>
                                    <p:anim calcmode="lin" valueType="num">
                                      <p:cBhvr additive="base">
                                        <p:cTn id="19" dur="500" fill="hold"/>
                                        <p:tgtEl>
                                          <p:spTgt spid="1262603"/>
                                        </p:tgtEl>
                                        <p:attrNameLst>
                                          <p:attrName>ppt_x</p:attrName>
                                        </p:attrNameLst>
                                      </p:cBhvr>
                                      <p:tavLst>
                                        <p:tav tm="0">
                                          <p:val>
                                            <p:strVal val="#ppt_x"/>
                                          </p:val>
                                        </p:tav>
                                        <p:tav tm="100000">
                                          <p:val>
                                            <p:strVal val="#ppt_x"/>
                                          </p:val>
                                        </p:tav>
                                      </p:tavLst>
                                    </p:anim>
                                    <p:anim calcmode="lin" valueType="num">
                                      <p:cBhvr additive="base">
                                        <p:cTn id="20" dur="500" fill="hold"/>
                                        <p:tgtEl>
                                          <p:spTgt spid="126260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62602"/>
                                        </p:tgtEl>
                                        <p:attrNameLst>
                                          <p:attrName>style.visibility</p:attrName>
                                        </p:attrNameLst>
                                      </p:cBhvr>
                                      <p:to>
                                        <p:strVal val="visible"/>
                                      </p:to>
                                    </p:set>
                                    <p:anim calcmode="lin" valueType="num">
                                      <p:cBhvr additive="base">
                                        <p:cTn id="23" dur="500" fill="hold"/>
                                        <p:tgtEl>
                                          <p:spTgt spid="1262602"/>
                                        </p:tgtEl>
                                        <p:attrNameLst>
                                          <p:attrName>ppt_x</p:attrName>
                                        </p:attrNameLst>
                                      </p:cBhvr>
                                      <p:tavLst>
                                        <p:tav tm="0">
                                          <p:val>
                                            <p:strVal val="#ppt_x"/>
                                          </p:val>
                                        </p:tav>
                                        <p:tav tm="100000">
                                          <p:val>
                                            <p:strVal val="#ppt_x"/>
                                          </p:val>
                                        </p:tav>
                                      </p:tavLst>
                                    </p:anim>
                                    <p:anim calcmode="lin" valueType="num">
                                      <p:cBhvr additive="base">
                                        <p:cTn id="24" dur="500" fill="hold"/>
                                        <p:tgtEl>
                                          <p:spTgt spid="126260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62601"/>
                                        </p:tgtEl>
                                        <p:attrNameLst>
                                          <p:attrName>style.visibility</p:attrName>
                                        </p:attrNameLst>
                                      </p:cBhvr>
                                      <p:to>
                                        <p:strVal val="visible"/>
                                      </p:to>
                                    </p:set>
                                    <p:anim calcmode="lin" valueType="num">
                                      <p:cBhvr additive="base">
                                        <p:cTn id="27" dur="500" fill="hold"/>
                                        <p:tgtEl>
                                          <p:spTgt spid="1262601"/>
                                        </p:tgtEl>
                                        <p:attrNameLst>
                                          <p:attrName>ppt_x</p:attrName>
                                        </p:attrNameLst>
                                      </p:cBhvr>
                                      <p:tavLst>
                                        <p:tav tm="0">
                                          <p:val>
                                            <p:strVal val="#ppt_x"/>
                                          </p:val>
                                        </p:tav>
                                        <p:tav tm="100000">
                                          <p:val>
                                            <p:strVal val="#ppt_x"/>
                                          </p:val>
                                        </p:tav>
                                      </p:tavLst>
                                    </p:anim>
                                    <p:anim calcmode="lin" valueType="num">
                                      <p:cBhvr additive="base">
                                        <p:cTn id="28" dur="500" fill="hold"/>
                                        <p:tgtEl>
                                          <p:spTgt spid="126260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62599"/>
                                        </p:tgtEl>
                                        <p:attrNameLst>
                                          <p:attrName>style.visibility</p:attrName>
                                        </p:attrNameLst>
                                      </p:cBhvr>
                                      <p:to>
                                        <p:strVal val="visible"/>
                                      </p:to>
                                    </p:set>
                                    <p:anim calcmode="lin" valueType="num">
                                      <p:cBhvr additive="base">
                                        <p:cTn id="31" dur="500" fill="hold"/>
                                        <p:tgtEl>
                                          <p:spTgt spid="1262599"/>
                                        </p:tgtEl>
                                        <p:attrNameLst>
                                          <p:attrName>ppt_x</p:attrName>
                                        </p:attrNameLst>
                                      </p:cBhvr>
                                      <p:tavLst>
                                        <p:tav tm="0">
                                          <p:val>
                                            <p:strVal val="#ppt_x"/>
                                          </p:val>
                                        </p:tav>
                                        <p:tav tm="100000">
                                          <p:val>
                                            <p:strVal val="#ppt_x"/>
                                          </p:val>
                                        </p:tav>
                                      </p:tavLst>
                                    </p:anim>
                                    <p:anim calcmode="lin" valueType="num">
                                      <p:cBhvr additive="base">
                                        <p:cTn id="32" dur="500" fill="hold"/>
                                        <p:tgtEl>
                                          <p:spTgt spid="126259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62600"/>
                                        </p:tgtEl>
                                        <p:attrNameLst>
                                          <p:attrName>style.visibility</p:attrName>
                                        </p:attrNameLst>
                                      </p:cBhvr>
                                      <p:to>
                                        <p:strVal val="visible"/>
                                      </p:to>
                                    </p:set>
                                    <p:anim calcmode="lin" valueType="num">
                                      <p:cBhvr additive="base">
                                        <p:cTn id="35" dur="500" fill="hold"/>
                                        <p:tgtEl>
                                          <p:spTgt spid="1262600"/>
                                        </p:tgtEl>
                                        <p:attrNameLst>
                                          <p:attrName>ppt_x</p:attrName>
                                        </p:attrNameLst>
                                      </p:cBhvr>
                                      <p:tavLst>
                                        <p:tav tm="0">
                                          <p:val>
                                            <p:strVal val="#ppt_x"/>
                                          </p:val>
                                        </p:tav>
                                        <p:tav tm="100000">
                                          <p:val>
                                            <p:strVal val="#ppt_x"/>
                                          </p:val>
                                        </p:tav>
                                      </p:tavLst>
                                    </p:anim>
                                    <p:anim calcmode="lin" valueType="num">
                                      <p:cBhvr additive="base">
                                        <p:cTn id="36" dur="500" fill="hold"/>
                                        <p:tgtEl>
                                          <p:spTgt spid="126260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62605"/>
                                        </p:tgtEl>
                                        <p:attrNameLst>
                                          <p:attrName>style.visibility</p:attrName>
                                        </p:attrNameLst>
                                      </p:cBhvr>
                                      <p:to>
                                        <p:strVal val="visible"/>
                                      </p:to>
                                    </p:set>
                                    <p:anim calcmode="lin" valueType="num">
                                      <p:cBhvr additive="base">
                                        <p:cTn id="39" dur="500" fill="hold"/>
                                        <p:tgtEl>
                                          <p:spTgt spid="1262605"/>
                                        </p:tgtEl>
                                        <p:attrNameLst>
                                          <p:attrName>ppt_x</p:attrName>
                                        </p:attrNameLst>
                                      </p:cBhvr>
                                      <p:tavLst>
                                        <p:tav tm="0">
                                          <p:val>
                                            <p:strVal val="#ppt_x"/>
                                          </p:val>
                                        </p:tav>
                                        <p:tav tm="100000">
                                          <p:val>
                                            <p:strVal val="#ppt_x"/>
                                          </p:val>
                                        </p:tav>
                                      </p:tavLst>
                                    </p:anim>
                                    <p:anim calcmode="lin" valueType="num">
                                      <p:cBhvr additive="base">
                                        <p:cTn id="40" dur="500" fill="hold"/>
                                        <p:tgtEl>
                                          <p:spTgt spid="126260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62606"/>
                                        </p:tgtEl>
                                        <p:attrNameLst>
                                          <p:attrName>style.visibility</p:attrName>
                                        </p:attrNameLst>
                                      </p:cBhvr>
                                      <p:to>
                                        <p:strVal val="visible"/>
                                      </p:to>
                                    </p:set>
                                    <p:anim calcmode="lin" valueType="num">
                                      <p:cBhvr additive="base">
                                        <p:cTn id="43" dur="500" fill="hold"/>
                                        <p:tgtEl>
                                          <p:spTgt spid="1262606"/>
                                        </p:tgtEl>
                                        <p:attrNameLst>
                                          <p:attrName>ppt_x</p:attrName>
                                        </p:attrNameLst>
                                      </p:cBhvr>
                                      <p:tavLst>
                                        <p:tav tm="0">
                                          <p:val>
                                            <p:strVal val="#ppt_x"/>
                                          </p:val>
                                        </p:tav>
                                        <p:tav tm="100000">
                                          <p:val>
                                            <p:strVal val="#ppt_x"/>
                                          </p:val>
                                        </p:tav>
                                      </p:tavLst>
                                    </p:anim>
                                    <p:anim calcmode="lin" valueType="num">
                                      <p:cBhvr additive="base">
                                        <p:cTn id="44" dur="500" fill="hold"/>
                                        <p:tgtEl>
                                          <p:spTgt spid="12626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2596" grpId="0" animBg="1"/>
      <p:bldP spid="1262597" grpId="0" animBg="1"/>
      <p:bldP spid="1262598" grpId="0" animBg="1"/>
      <p:bldP spid="1262599" grpId="0"/>
      <p:bldP spid="1262600" grpId="0"/>
      <p:bldP spid="1262601" grpId="0"/>
      <p:bldP spid="1262602" grpId="0"/>
      <p:bldP spid="1262603" grpId="0"/>
      <p:bldP spid="1262605" grpId="0"/>
      <p:bldP spid="126260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4645" name="Text Box 5"/>
          <p:cNvSpPr txBox="1">
            <a:spLocks noChangeArrowheads="1"/>
          </p:cNvSpPr>
          <p:nvPr/>
        </p:nvSpPr>
        <p:spPr bwMode="auto">
          <a:xfrm>
            <a:off x="395288" y="2205038"/>
            <a:ext cx="8280400" cy="3654425"/>
          </a:xfrm>
          <a:prstGeom prst="rect">
            <a:avLst/>
          </a:prstGeom>
          <a:noFill/>
          <a:ln w="9525" algn="ctr">
            <a:noFill/>
            <a:miter lim="800000"/>
            <a:headEnd/>
            <a:tailEnd/>
          </a:ln>
          <a:effectLst/>
        </p:spPr>
        <p:txBody>
          <a:bodyPr>
            <a:spAutoFit/>
          </a:bodyPr>
          <a:lstStyle/>
          <a:p>
            <a:pPr marL="342900" indent="-342900"/>
            <a:r>
              <a:rPr lang="fa-IR" altLang="zh-CN">
                <a:cs typeface="Arial" pitchFamily="34" charset="0"/>
              </a:rPr>
              <a:t>اين اثر به نوع مهارت نيز تا حدي بستگي/ دارد. اگر مهارت به كنترل عضلاني بسيار ظريف نياز داشته باشد (تير و كمان) يا داراي عوامل تصميم گيري مهم باشد (</a:t>
            </a:r>
            <a:r>
              <a:rPr lang="fa-IR" altLang="zh-CN" sz="3200" b="1">
                <a:cs typeface="Arial" pitchFamily="34" charset="0"/>
              </a:rPr>
              <a:t>بسكتبال</a:t>
            </a:r>
            <a:r>
              <a:rPr lang="fa-IR" altLang="zh-CN">
                <a:cs typeface="Arial" pitchFamily="34" charset="0"/>
              </a:rPr>
              <a:t>) منحني انگيختگي به  سمت چپ كشيده  مي</a:t>
            </a:r>
            <a:r>
              <a:rPr lang="en-US" altLang="zh-CN">
                <a:ea typeface="SimSun" pitchFamily="2" charset="-122"/>
                <a:cs typeface="Arial" pitchFamily="34" charset="0"/>
              </a:rPr>
              <a:t>‎</a:t>
            </a:r>
            <a:r>
              <a:rPr lang="fa-IR" altLang="zh-CN">
                <a:cs typeface="Arial" pitchFamily="34" charset="0"/>
              </a:rPr>
              <a:t>شود مهارتهاي پيچيده با سطح انگيختگي پايين­تر، بهتر اجرا مي شود مهارتهايي وجود دارند كه با عضلات بزرگ انجام مي</a:t>
            </a:r>
            <a:r>
              <a:rPr lang="en-US" altLang="zh-CN">
                <a:ea typeface="SimSun" pitchFamily="2" charset="-122"/>
              </a:rPr>
              <a:t>‎</a:t>
            </a:r>
            <a:r>
              <a:rPr lang="fa-IR" altLang="zh-CN">
                <a:cs typeface="Arial" pitchFamily="34" charset="0"/>
              </a:rPr>
              <a:t>شوند.</a:t>
            </a:r>
          </a:p>
          <a:p>
            <a:pPr marL="342900" indent="-342900"/>
            <a:r>
              <a:rPr lang="fa-IR" altLang="zh-CN">
                <a:cs typeface="Arial" pitchFamily="34" charset="0"/>
              </a:rPr>
              <a:t> آنها به كنترل ظريف و دقيق نياز ندارند. اجراي چنين مهارتهايي با سطح انگيختگي زياد ضعيف نمي­شود.</a:t>
            </a:r>
            <a:r>
              <a:rPr lang="fa-IR" altLang="zh-CN"/>
              <a:t> </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5" name="Rectangle 3"/>
          <p:cNvSpPr>
            <a:spLocks noGrp="1" noChangeArrowheads="1"/>
          </p:cNvSpPr>
          <p:nvPr>
            <p:ph type="body" idx="4294967295"/>
          </p:nvPr>
        </p:nvSpPr>
        <p:spPr>
          <a:xfrm>
            <a:off x="0" y="1700213"/>
            <a:ext cx="9144000" cy="4824412"/>
          </a:xfrm>
        </p:spPr>
        <p:txBody>
          <a:bodyPr>
            <a:normAutofit/>
          </a:bodyPr>
          <a:lstStyle/>
          <a:p>
            <a:pPr algn="justLow" rtl="1"/>
            <a:r>
              <a:rPr lang="fa-IR" altLang="zh-CN" sz="2800">
                <a:cs typeface="Arial" pitchFamily="34" charset="0"/>
              </a:rPr>
              <a:t>2- ماهر بودن به اين معني است كه اجرا كننده بايد به اطمينان بيشينه­اي به هدف مورد نظر برسد؛ براي ماهر بودن بايد بتوانيد با اطمينان نسبي مهارت را نشان دهيد بدون اينكه شانس در آن نقشي عمده و اصلي داشته باشد. </a:t>
            </a:r>
          </a:p>
          <a:p>
            <a:pPr algn="justLow" rtl="1"/>
            <a:r>
              <a:rPr lang="fa-IR" altLang="zh-CN" sz="2800">
                <a:cs typeface="Arial" pitchFamily="34" charset="0"/>
              </a:rPr>
              <a:t>3- نكته سوم اجراي آن مهارت با صرف حداقل انرژي است. براي برخي از مهارتها اين امر هدف اصلي نيست، مانند پرتاپ وزنه كه بايد به دورترين مسافت پرتاپ شود، اما براي بسياري از مهارتهاي ديگر صرفه­جويي در انرژي و به حداقل رسانيدن مصرف آن بسيار مهم است، مانند دونده دو ماراتن كه آهنگ دو و تنظيم انرژي خود مي</a:t>
            </a:r>
            <a:r>
              <a:rPr lang="en-US" altLang="zh-CN" sz="2800">
                <a:ea typeface="SimSun" pitchFamily="2" charset="-122"/>
                <a:cs typeface="Arial" pitchFamily="34" charset="0"/>
              </a:rPr>
              <a:t>‎</a:t>
            </a:r>
            <a:r>
              <a:rPr lang="fa-IR" altLang="zh-CN" sz="2800">
                <a:cs typeface="Arial" pitchFamily="34" charset="0"/>
              </a:rPr>
              <a:t>تواند به دويدن ادامه دهد . موضع به حداقل رسانيدن انرژي به سازمان و نحوه اجراي كار بر مي</a:t>
            </a:r>
            <a:r>
              <a:rPr lang="en-US" altLang="zh-CN" sz="2800">
                <a:ea typeface="SimSun" pitchFamily="2" charset="-122"/>
              </a:rPr>
              <a:t>‎</a:t>
            </a:r>
            <a:r>
              <a:rPr lang="fa-IR" altLang="zh-CN" sz="2800">
                <a:cs typeface="Arial" pitchFamily="34" charset="0"/>
              </a:rPr>
              <a:t>گردد.</a:t>
            </a:r>
            <a:r>
              <a:rPr lang="fa-IR" altLang="zh-CN" sz="2800"/>
              <a:t> </a:t>
            </a:r>
            <a:endParaRPr lang="fa-IR" sz="2800"/>
          </a:p>
        </p:txBody>
      </p:sp>
    </p:spTree>
  </p:cSld>
  <p:clrMapOvr>
    <a:masterClrMapping/>
  </p:clrMapOvr>
  <p:transition spd="slow">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6692" name="Text Box 4"/>
          <p:cNvSpPr txBox="1">
            <a:spLocks noChangeArrowheads="1"/>
          </p:cNvSpPr>
          <p:nvPr/>
        </p:nvSpPr>
        <p:spPr bwMode="auto">
          <a:xfrm>
            <a:off x="1331913" y="2420938"/>
            <a:ext cx="6408737" cy="3078162"/>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a:cs typeface="Arial" pitchFamily="34" charset="0"/>
              </a:rPr>
              <a:t>ورزشي مثل </a:t>
            </a:r>
            <a:r>
              <a:rPr lang="fa-IR" altLang="zh-CN" sz="3600" b="1">
                <a:cs typeface="Arial" pitchFamily="34" charset="0"/>
              </a:rPr>
              <a:t>واليبال</a:t>
            </a:r>
            <a:r>
              <a:rPr lang="fa-IR" altLang="zh-CN" sz="3200">
                <a:cs typeface="Arial" pitchFamily="34" charset="0"/>
              </a:rPr>
              <a:t> منطقه بازي در تعيين سطح انگيختگي نقش دارد. پاسور به دليل تصميمات مهمي كه مي</a:t>
            </a:r>
            <a:r>
              <a:rPr lang="en-US" altLang="zh-CN" sz="3200">
                <a:ea typeface="SimSun" pitchFamily="2" charset="-122"/>
                <a:cs typeface="Arial" pitchFamily="34" charset="0"/>
              </a:rPr>
              <a:t>‎</a:t>
            </a:r>
            <a:r>
              <a:rPr lang="fa-IR" altLang="zh-CN" sz="3200">
                <a:cs typeface="Arial" pitchFamily="34" charset="0"/>
              </a:rPr>
              <a:t>گيرد به انگيختگي نياز دارد .و بازيكني كه آبشار مي­زند به دليل حداكثر نيرويي كه اعمال مي</a:t>
            </a:r>
            <a:r>
              <a:rPr lang="en-US" altLang="zh-CN" sz="3200">
                <a:ea typeface="SimSun" pitchFamily="2" charset="-122"/>
              </a:rPr>
              <a:t>‎</a:t>
            </a:r>
            <a:r>
              <a:rPr lang="fa-IR" altLang="zh-CN" sz="3200">
                <a:cs typeface="Arial" pitchFamily="34" charset="0"/>
              </a:rPr>
              <a:t>كند به سطح بالايي از انگيختگي نياز دارد.</a:t>
            </a:r>
            <a:r>
              <a:rPr lang="fa-IR" altLang="zh-CN" sz="3200"/>
              <a:t> </a:t>
            </a:r>
            <a:endParaRPr lang="en-US" sz="32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7717" name="Text Box 5"/>
          <p:cNvSpPr txBox="1">
            <a:spLocks noChangeArrowheads="1"/>
          </p:cNvSpPr>
          <p:nvPr/>
        </p:nvSpPr>
        <p:spPr bwMode="auto">
          <a:xfrm>
            <a:off x="0" y="3906838"/>
            <a:ext cx="838200" cy="519112"/>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b="1">
                <a:latin typeface="Times New Roman" pitchFamily="18" charset="0"/>
                <a:cs typeface="Times New Roman (Arabic)" charset="0"/>
              </a:rPr>
              <a:t>اجرا</a:t>
            </a:r>
            <a:endParaRPr kumimoji="0" lang="en-US" b="1">
              <a:latin typeface="Times New Roman" pitchFamily="18" charset="0"/>
              <a:cs typeface="Times New Roman (Arabic)" charset="0"/>
            </a:endParaRPr>
          </a:p>
        </p:txBody>
      </p:sp>
      <p:sp>
        <p:nvSpPr>
          <p:cNvPr id="1267718" name="Text Box 6"/>
          <p:cNvSpPr txBox="1">
            <a:spLocks noChangeArrowheads="1"/>
          </p:cNvSpPr>
          <p:nvPr/>
        </p:nvSpPr>
        <p:spPr bwMode="auto">
          <a:xfrm>
            <a:off x="990600" y="4897438"/>
            <a:ext cx="838200" cy="396875"/>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2000" b="1">
                <a:latin typeface="Times New Roman" pitchFamily="18" charset="0"/>
                <a:cs typeface="Times New Roman (Arabic)" charset="0"/>
              </a:rPr>
              <a:t>ضعيف </a:t>
            </a:r>
            <a:endParaRPr kumimoji="0" lang="en-US" sz="2000" b="1">
              <a:latin typeface="Times New Roman" pitchFamily="18" charset="0"/>
              <a:cs typeface="Times New Roman (Arabic)" charset="0"/>
            </a:endParaRPr>
          </a:p>
        </p:txBody>
      </p:sp>
      <p:sp>
        <p:nvSpPr>
          <p:cNvPr id="1267719" name="Text Box 7"/>
          <p:cNvSpPr txBox="1">
            <a:spLocks noChangeArrowheads="1"/>
          </p:cNvSpPr>
          <p:nvPr/>
        </p:nvSpPr>
        <p:spPr bwMode="auto">
          <a:xfrm>
            <a:off x="1219200" y="2992438"/>
            <a:ext cx="685800" cy="396875"/>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2000" b="1">
                <a:latin typeface="Times New Roman" pitchFamily="18" charset="0"/>
                <a:cs typeface="Times New Roman (Arabic)" charset="0"/>
              </a:rPr>
              <a:t>عالي</a:t>
            </a:r>
            <a:endParaRPr kumimoji="0" lang="en-US" sz="2000" b="1">
              <a:latin typeface="Times New Roman" pitchFamily="18" charset="0"/>
              <a:cs typeface="Times New Roman (Arabic)" charset="0"/>
            </a:endParaRPr>
          </a:p>
        </p:txBody>
      </p:sp>
      <p:sp>
        <p:nvSpPr>
          <p:cNvPr id="1267720" name="Text Box 8"/>
          <p:cNvSpPr txBox="1">
            <a:spLocks noChangeArrowheads="1"/>
          </p:cNvSpPr>
          <p:nvPr/>
        </p:nvSpPr>
        <p:spPr bwMode="auto">
          <a:xfrm>
            <a:off x="914400" y="3906838"/>
            <a:ext cx="1143000" cy="396875"/>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2000" b="1">
                <a:latin typeface="Times New Roman" pitchFamily="18" charset="0"/>
                <a:cs typeface="Times New Roman (Arabic)" charset="0"/>
              </a:rPr>
              <a:t>ميان</a:t>
            </a:r>
            <a:r>
              <a:rPr kumimoji="0" lang="ar-SA" altLang="zh-CN" sz="2000" b="1">
                <a:latin typeface="Times New Roman" pitchFamily="18" charset="0"/>
                <a:cs typeface="Times New Roman (Arabic)" charset="0"/>
              </a:rPr>
              <a:t>گين</a:t>
            </a:r>
            <a:endParaRPr kumimoji="0" lang="en-US" sz="2000" b="1">
              <a:latin typeface="Times New Roman" pitchFamily="18" charset="0"/>
              <a:cs typeface="Times New Roman (Arabic)" charset="0"/>
            </a:endParaRPr>
          </a:p>
        </p:txBody>
      </p:sp>
      <p:sp>
        <p:nvSpPr>
          <p:cNvPr id="1267721" name="Line 9"/>
          <p:cNvSpPr>
            <a:spLocks noChangeShapeType="1"/>
          </p:cNvSpPr>
          <p:nvPr/>
        </p:nvSpPr>
        <p:spPr bwMode="auto">
          <a:xfrm>
            <a:off x="1973263" y="2987675"/>
            <a:ext cx="0" cy="2319338"/>
          </a:xfrm>
          <a:prstGeom prst="line">
            <a:avLst/>
          </a:prstGeom>
          <a:noFill/>
          <a:ln w="50800">
            <a:solidFill>
              <a:srgbClr val="000000"/>
            </a:solidFill>
            <a:round/>
            <a:headEnd/>
            <a:tailEnd/>
          </a:ln>
        </p:spPr>
        <p:txBody>
          <a:bodyPr/>
          <a:lstStyle/>
          <a:p>
            <a:endParaRPr lang="fa-IR"/>
          </a:p>
        </p:txBody>
      </p:sp>
      <p:sp>
        <p:nvSpPr>
          <p:cNvPr id="1267722" name="Line 10"/>
          <p:cNvSpPr>
            <a:spLocks noChangeShapeType="1"/>
          </p:cNvSpPr>
          <p:nvPr/>
        </p:nvSpPr>
        <p:spPr bwMode="auto">
          <a:xfrm>
            <a:off x="1958975" y="5340350"/>
            <a:ext cx="5568950" cy="0"/>
          </a:xfrm>
          <a:prstGeom prst="line">
            <a:avLst/>
          </a:prstGeom>
          <a:noFill/>
          <a:ln w="50800">
            <a:solidFill>
              <a:srgbClr val="000000"/>
            </a:solidFill>
            <a:round/>
            <a:headEnd/>
            <a:tailEnd/>
          </a:ln>
        </p:spPr>
        <p:txBody>
          <a:bodyPr/>
          <a:lstStyle/>
          <a:p>
            <a:endParaRPr lang="fa-IR"/>
          </a:p>
        </p:txBody>
      </p:sp>
      <p:sp>
        <p:nvSpPr>
          <p:cNvPr id="1267723" name="Freeform 11"/>
          <p:cNvSpPr>
            <a:spLocks/>
          </p:cNvSpPr>
          <p:nvPr/>
        </p:nvSpPr>
        <p:spPr bwMode="auto">
          <a:xfrm>
            <a:off x="1981200" y="3221038"/>
            <a:ext cx="4457700" cy="2114550"/>
          </a:xfrm>
          <a:custGeom>
            <a:avLst/>
            <a:gdLst/>
            <a:ahLst/>
            <a:cxnLst>
              <a:cxn ang="0">
                <a:pos x="0" y="3330"/>
              </a:cxn>
              <a:cxn ang="0">
                <a:pos x="540" y="2970"/>
              </a:cxn>
              <a:cxn ang="0">
                <a:pos x="1080" y="2250"/>
              </a:cxn>
              <a:cxn ang="0">
                <a:pos x="1620" y="630"/>
              </a:cxn>
              <a:cxn ang="0">
                <a:pos x="2160" y="90"/>
              </a:cxn>
              <a:cxn ang="0">
                <a:pos x="2880" y="90"/>
              </a:cxn>
              <a:cxn ang="0">
                <a:pos x="3240" y="450"/>
              </a:cxn>
              <a:cxn ang="0">
                <a:pos x="3600" y="1350"/>
              </a:cxn>
              <a:cxn ang="0">
                <a:pos x="4500" y="2970"/>
              </a:cxn>
              <a:cxn ang="0">
                <a:pos x="7020" y="3330"/>
              </a:cxn>
            </a:cxnLst>
            <a:rect l="0" t="0" r="r" b="b"/>
            <a:pathLst>
              <a:path w="7020" h="3330">
                <a:moveTo>
                  <a:pt x="0" y="3330"/>
                </a:moveTo>
                <a:cubicBezTo>
                  <a:pt x="180" y="3240"/>
                  <a:pt x="360" y="3150"/>
                  <a:pt x="540" y="2970"/>
                </a:cubicBezTo>
                <a:cubicBezTo>
                  <a:pt x="720" y="2790"/>
                  <a:pt x="900" y="2640"/>
                  <a:pt x="1080" y="2250"/>
                </a:cubicBezTo>
                <a:cubicBezTo>
                  <a:pt x="1260" y="1860"/>
                  <a:pt x="1440" y="990"/>
                  <a:pt x="1620" y="630"/>
                </a:cubicBezTo>
                <a:cubicBezTo>
                  <a:pt x="1800" y="270"/>
                  <a:pt x="1950" y="180"/>
                  <a:pt x="2160" y="90"/>
                </a:cubicBezTo>
                <a:cubicBezTo>
                  <a:pt x="2370" y="0"/>
                  <a:pt x="2700" y="30"/>
                  <a:pt x="2880" y="90"/>
                </a:cubicBezTo>
                <a:cubicBezTo>
                  <a:pt x="3060" y="150"/>
                  <a:pt x="3120" y="240"/>
                  <a:pt x="3240" y="450"/>
                </a:cubicBezTo>
                <a:cubicBezTo>
                  <a:pt x="3360" y="660"/>
                  <a:pt x="3390" y="930"/>
                  <a:pt x="3600" y="1350"/>
                </a:cubicBezTo>
                <a:cubicBezTo>
                  <a:pt x="3810" y="1770"/>
                  <a:pt x="3930" y="2640"/>
                  <a:pt x="4500" y="2970"/>
                </a:cubicBezTo>
                <a:cubicBezTo>
                  <a:pt x="5070" y="3300"/>
                  <a:pt x="6045" y="3315"/>
                  <a:pt x="7020" y="3330"/>
                </a:cubicBezTo>
              </a:path>
            </a:pathLst>
          </a:custGeom>
          <a:noFill/>
          <a:ln w="88900">
            <a:solidFill>
              <a:srgbClr val="000000"/>
            </a:solidFill>
            <a:round/>
            <a:headEnd/>
            <a:tailEnd/>
          </a:ln>
        </p:spPr>
        <p:txBody>
          <a:bodyPr/>
          <a:lstStyle/>
          <a:p>
            <a:endParaRPr lang="fa-IR"/>
          </a:p>
        </p:txBody>
      </p:sp>
      <p:sp>
        <p:nvSpPr>
          <p:cNvPr id="1267724" name="Freeform 12"/>
          <p:cNvSpPr>
            <a:spLocks/>
          </p:cNvSpPr>
          <p:nvPr/>
        </p:nvSpPr>
        <p:spPr bwMode="auto">
          <a:xfrm>
            <a:off x="2001838" y="3159125"/>
            <a:ext cx="5257800" cy="2171700"/>
          </a:xfrm>
          <a:custGeom>
            <a:avLst/>
            <a:gdLst/>
            <a:ahLst/>
            <a:cxnLst>
              <a:cxn ang="0">
                <a:pos x="0" y="3420"/>
              </a:cxn>
              <a:cxn ang="0">
                <a:pos x="720" y="3240"/>
              </a:cxn>
              <a:cxn ang="0">
                <a:pos x="1800" y="2700"/>
              </a:cxn>
              <a:cxn ang="0">
                <a:pos x="2700" y="1980"/>
              </a:cxn>
              <a:cxn ang="0">
                <a:pos x="3240" y="1260"/>
              </a:cxn>
              <a:cxn ang="0">
                <a:pos x="3600" y="540"/>
              </a:cxn>
              <a:cxn ang="0">
                <a:pos x="3960" y="180"/>
              </a:cxn>
              <a:cxn ang="0">
                <a:pos x="4500" y="0"/>
              </a:cxn>
              <a:cxn ang="0">
                <a:pos x="5040" y="180"/>
              </a:cxn>
              <a:cxn ang="0">
                <a:pos x="5400" y="720"/>
              </a:cxn>
              <a:cxn ang="0">
                <a:pos x="5580" y="1260"/>
              </a:cxn>
              <a:cxn ang="0">
                <a:pos x="5760" y="1620"/>
              </a:cxn>
              <a:cxn ang="0">
                <a:pos x="6300" y="2340"/>
              </a:cxn>
              <a:cxn ang="0">
                <a:pos x="7200" y="3240"/>
              </a:cxn>
              <a:cxn ang="0">
                <a:pos x="8280" y="3420"/>
              </a:cxn>
            </a:cxnLst>
            <a:rect l="0" t="0" r="r" b="b"/>
            <a:pathLst>
              <a:path w="8280" h="3420">
                <a:moveTo>
                  <a:pt x="0" y="3420"/>
                </a:moveTo>
                <a:cubicBezTo>
                  <a:pt x="210" y="3390"/>
                  <a:pt x="420" y="3360"/>
                  <a:pt x="720" y="3240"/>
                </a:cubicBezTo>
                <a:cubicBezTo>
                  <a:pt x="1020" y="3120"/>
                  <a:pt x="1470" y="2910"/>
                  <a:pt x="1800" y="2700"/>
                </a:cubicBezTo>
                <a:cubicBezTo>
                  <a:pt x="2130" y="2490"/>
                  <a:pt x="2460" y="2220"/>
                  <a:pt x="2700" y="1980"/>
                </a:cubicBezTo>
                <a:cubicBezTo>
                  <a:pt x="2940" y="1740"/>
                  <a:pt x="3090" y="1500"/>
                  <a:pt x="3240" y="1260"/>
                </a:cubicBezTo>
                <a:cubicBezTo>
                  <a:pt x="3390" y="1020"/>
                  <a:pt x="3480" y="720"/>
                  <a:pt x="3600" y="540"/>
                </a:cubicBezTo>
                <a:cubicBezTo>
                  <a:pt x="3720" y="360"/>
                  <a:pt x="3810" y="270"/>
                  <a:pt x="3960" y="180"/>
                </a:cubicBezTo>
                <a:cubicBezTo>
                  <a:pt x="4110" y="90"/>
                  <a:pt x="4320" y="0"/>
                  <a:pt x="4500" y="0"/>
                </a:cubicBezTo>
                <a:cubicBezTo>
                  <a:pt x="4680" y="0"/>
                  <a:pt x="4890" y="60"/>
                  <a:pt x="5040" y="180"/>
                </a:cubicBezTo>
                <a:cubicBezTo>
                  <a:pt x="5190" y="300"/>
                  <a:pt x="5310" y="540"/>
                  <a:pt x="5400" y="720"/>
                </a:cubicBezTo>
                <a:cubicBezTo>
                  <a:pt x="5490" y="900"/>
                  <a:pt x="5520" y="1110"/>
                  <a:pt x="5580" y="1260"/>
                </a:cubicBezTo>
                <a:cubicBezTo>
                  <a:pt x="5640" y="1410"/>
                  <a:pt x="5640" y="1440"/>
                  <a:pt x="5760" y="1620"/>
                </a:cubicBezTo>
                <a:cubicBezTo>
                  <a:pt x="5880" y="1800"/>
                  <a:pt x="6060" y="2070"/>
                  <a:pt x="6300" y="2340"/>
                </a:cubicBezTo>
                <a:cubicBezTo>
                  <a:pt x="6540" y="2610"/>
                  <a:pt x="6870" y="3060"/>
                  <a:pt x="7200" y="3240"/>
                </a:cubicBezTo>
                <a:cubicBezTo>
                  <a:pt x="7530" y="3420"/>
                  <a:pt x="7905" y="3420"/>
                  <a:pt x="8280" y="3420"/>
                </a:cubicBezTo>
              </a:path>
            </a:pathLst>
          </a:custGeom>
          <a:noFill/>
          <a:ln w="88900">
            <a:solidFill>
              <a:srgbClr val="000000"/>
            </a:solidFill>
            <a:round/>
            <a:headEnd/>
            <a:tailEnd/>
          </a:ln>
        </p:spPr>
        <p:txBody>
          <a:bodyPr/>
          <a:lstStyle/>
          <a:p>
            <a:endParaRPr lang="fa-IR"/>
          </a:p>
        </p:txBody>
      </p:sp>
      <p:sp>
        <p:nvSpPr>
          <p:cNvPr id="1267725" name="Freeform 13"/>
          <p:cNvSpPr>
            <a:spLocks/>
          </p:cNvSpPr>
          <p:nvPr/>
        </p:nvSpPr>
        <p:spPr bwMode="auto">
          <a:xfrm>
            <a:off x="2116138" y="3122613"/>
            <a:ext cx="5321300" cy="2322512"/>
          </a:xfrm>
          <a:custGeom>
            <a:avLst/>
            <a:gdLst/>
            <a:ahLst/>
            <a:cxnLst>
              <a:cxn ang="0">
                <a:pos x="0" y="3489"/>
              </a:cxn>
              <a:cxn ang="0">
                <a:pos x="900" y="3371"/>
              </a:cxn>
              <a:cxn ang="0">
                <a:pos x="1781" y="3199"/>
              </a:cxn>
              <a:cxn ang="0">
                <a:pos x="3135" y="2855"/>
              </a:cxn>
              <a:cxn ang="0">
                <a:pos x="3866" y="2275"/>
              </a:cxn>
              <a:cxn ang="0">
                <a:pos x="4446" y="1329"/>
              </a:cxn>
              <a:cxn ang="0">
                <a:pos x="4833" y="620"/>
              </a:cxn>
              <a:cxn ang="0">
                <a:pos x="5241" y="147"/>
              </a:cxn>
              <a:cxn ang="0">
                <a:pos x="5822" y="39"/>
              </a:cxn>
              <a:cxn ang="0">
                <a:pos x="6338" y="383"/>
              </a:cxn>
              <a:cxn ang="0">
                <a:pos x="6660" y="1265"/>
              </a:cxn>
              <a:cxn ang="0">
                <a:pos x="7584" y="3285"/>
              </a:cxn>
              <a:cxn ang="0">
                <a:pos x="8379" y="3500"/>
              </a:cxn>
            </a:cxnLst>
            <a:rect l="0" t="0" r="r" b="b"/>
            <a:pathLst>
              <a:path w="8379" h="3657">
                <a:moveTo>
                  <a:pt x="0" y="3489"/>
                </a:moveTo>
                <a:cubicBezTo>
                  <a:pt x="301" y="3454"/>
                  <a:pt x="603" y="3419"/>
                  <a:pt x="900" y="3371"/>
                </a:cubicBezTo>
                <a:cubicBezTo>
                  <a:pt x="1197" y="3323"/>
                  <a:pt x="1409" y="3285"/>
                  <a:pt x="1781" y="3199"/>
                </a:cubicBezTo>
                <a:cubicBezTo>
                  <a:pt x="2153" y="3113"/>
                  <a:pt x="2788" y="3009"/>
                  <a:pt x="3135" y="2855"/>
                </a:cubicBezTo>
                <a:cubicBezTo>
                  <a:pt x="3482" y="2701"/>
                  <a:pt x="3648" y="2529"/>
                  <a:pt x="3866" y="2275"/>
                </a:cubicBezTo>
                <a:cubicBezTo>
                  <a:pt x="4084" y="2021"/>
                  <a:pt x="4285" y="1605"/>
                  <a:pt x="4446" y="1329"/>
                </a:cubicBezTo>
                <a:cubicBezTo>
                  <a:pt x="4607" y="1053"/>
                  <a:pt x="4701" y="817"/>
                  <a:pt x="4833" y="620"/>
                </a:cubicBezTo>
                <a:cubicBezTo>
                  <a:pt x="4965" y="423"/>
                  <a:pt x="5076" y="244"/>
                  <a:pt x="5241" y="147"/>
                </a:cubicBezTo>
                <a:cubicBezTo>
                  <a:pt x="5406" y="50"/>
                  <a:pt x="5639" y="0"/>
                  <a:pt x="5822" y="39"/>
                </a:cubicBezTo>
                <a:cubicBezTo>
                  <a:pt x="6005" y="78"/>
                  <a:pt x="6198" y="179"/>
                  <a:pt x="6338" y="383"/>
                </a:cubicBezTo>
                <a:cubicBezTo>
                  <a:pt x="6478" y="587"/>
                  <a:pt x="6452" y="781"/>
                  <a:pt x="6660" y="1265"/>
                </a:cubicBezTo>
                <a:cubicBezTo>
                  <a:pt x="6868" y="1749"/>
                  <a:pt x="7298" y="2913"/>
                  <a:pt x="7584" y="3285"/>
                </a:cubicBezTo>
                <a:cubicBezTo>
                  <a:pt x="7870" y="3657"/>
                  <a:pt x="8263" y="3466"/>
                  <a:pt x="8379" y="3500"/>
                </a:cubicBezTo>
              </a:path>
            </a:pathLst>
          </a:custGeom>
          <a:noFill/>
          <a:ln w="88900">
            <a:solidFill>
              <a:srgbClr val="000000"/>
            </a:solidFill>
            <a:round/>
            <a:headEnd/>
            <a:tailEnd/>
          </a:ln>
        </p:spPr>
        <p:txBody>
          <a:bodyPr/>
          <a:lstStyle/>
          <a:p>
            <a:endParaRPr lang="fa-IR"/>
          </a:p>
        </p:txBody>
      </p:sp>
      <p:sp>
        <p:nvSpPr>
          <p:cNvPr id="1267726" name="Text Box 14"/>
          <p:cNvSpPr txBox="1">
            <a:spLocks noChangeArrowheads="1"/>
          </p:cNvSpPr>
          <p:nvPr/>
        </p:nvSpPr>
        <p:spPr bwMode="auto">
          <a:xfrm>
            <a:off x="6300788" y="1892300"/>
            <a:ext cx="1044575" cy="304800"/>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fa-IR" sz="1400" b="1">
                <a:latin typeface="Times New Roman" pitchFamily="18" charset="0"/>
                <a:cs typeface="Times New Roman" pitchFamily="18" charset="0"/>
              </a:rPr>
              <a:t>كنترل حركتي </a:t>
            </a:r>
            <a:endParaRPr kumimoji="0" lang="en-US" sz="1400" b="1">
              <a:latin typeface="Times New Roman" pitchFamily="18" charset="0"/>
              <a:cs typeface="Times New Roman" pitchFamily="18" charset="0"/>
            </a:endParaRPr>
          </a:p>
        </p:txBody>
      </p:sp>
      <p:sp>
        <p:nvSpPr>
          <p:cNvPr id="1267727" name="Text Box 15"/>
          <p:cNvSpPr txBox="1">
            <a:spLocks noChangeArrowheads="1"/>
          </p:cNvSpPr>
          <p:nvPr/>
        </p:nvSpPr>
        <p:spPr bwMode="auto">
          <a:xfrm>
            <a:off x="6300788" y="2349500"/>
            <a:ext cx="892175" cy="304800"/>
          </a:xfrm>
          <a:prstGeom prst="rect">
            <a:avLst/>
          </a:prstGeom>
          <a:noFill/>
          <a:ln w="9525">
            <a:noFill/>
            <a:miter lim="800000"/>
            <a:headEnd/>
            <a:tailEnd/>
          </a:ln>
          <a:effectLst/>
        </p:spPr>
        <p:txBody>
          <a:bodyPr>
            <a:spAutoFit/>
          </a:bodyPr>
          <a:lstStyle/>
          <a:p>
            <a:pPr algn="r" eaLnBrk="1" hangingPunct="1">
              <a:spcBef>
                <a:spcPct val="50000"/>
              </a:spcBef>
              <a:buClrTx/>
              <a:buSzTx/>
              <a:buFontTx/>
              <a:buNone/>
            </a:pPr>
            <a:r>
              <a:rPr kumimoji="0" lang="ar-SA" altLang="zh-CN" sz="1400" b="1">
                <a:latin typeface="Times New Roman" pitchFamily="18" charset="0"/>
                <a:cs typeface="Traffic" pitchFamily="2" charset="-78"/>
              </a:rPr>
              <a:t>پيچيده گی </a:t>
            </a:r>
            <a:endParaRPr kumimoji="0" lang="en-US" sz="1400" b="1">
              <a:latin typeface="Times New Roman" pitchFamily="18" charset="0"/>
              <a:cs typeface="Traffic" pitchFamily="2" charset="-78"/>
            </a:endParaRPr>
          </a:p>
        </p:txBody>
      </p:sp>
      <p:sp>
        <p:nvSpPr>
          <p:cNvPr id="1267728" name="Text Box 16"/>
          <p:cNvSpPr txBox="1">
            <a:spLocks noChangeArrowheads="1"/>
          </p:cNvSpPr>
          <p:nvPr/>
        </p:nvSpPr>
        <p:spPr bwMode="auto">
          <a:xfrm>
            <a:off x="6453188" y="2654300"/>
            <a:ext cx="739775" cy="304800"/>
          </a:xfrm>
          <a:prstGeom prst="rect">
            <a:avLst/>
          </a:prstGeom>
          <a:noFill/>
          <a:ln w="9525">
            <a:noFill/>
            <a:miter lim="800000"/>
            <a:headEnd/>
            <a:tailEnd/>
          </a:ln>
          <a:effectLst/>
        </p:spPr>
        <p:txBody>
          <a:bodyPr>
            <a:spAutoFit/>
          </a:bodyPr>
          <a:lstStyle/>
          <a:p>
            <a:pPr algn="r" eaLnBrk="1" hangingPunct="1">
              <a:spcBef>
                <a:spcPct val="50000"/>
              </a:spcBef>
              <a:buClrTx/>
              <a:buSzTx/>
              <a:buFontTx/>
              <a:buNone/>
            </a:pPr>
            <a:r>
              <a:rPr kumimoji="0" lang="ar-SA" altLang="zh-CN" sz="1400" b="1">
                <a:latin typeface="Times New Roman" pitchFamily="18" charset="0"/>
                <a:cs typeface="Traffic" pitchFamily="2" charset="-78"/>
              </a:rPr>
              <a:t>شناختی </a:t>
            </a:r>
            <a:endParaRPr kumimoji="0" lang="en-US" sz="1400" b="1">
              <a:latin typeface="Times New Roman" pitchFamily="18" charset="0"/>
              <a:cs typeface="Traffic" pitchFamily="2" charset="-78"/>
            </a:endParaRPr>
          </a:p>
        </p:txBody>
      </p:sp>
      <p:sp>
        <p:nvSpPr>
          <p:cNvPr id="1267729" name="Line 17"/>
          <p:cNvSpPr>
            <a:spLocks noChangeShapeType="1"/>
          </p:cNvSpPr>
          <p:nvPr/>
        </p:nvSpPr>
        <p:spPr bwMode="auto">
          <a:xfrm>
            <a:off x="6300788" y="1773238"/>
            <a:ext cx="0" cy="1143000"/>
          </a:xfrm>
          <a:prstGeom prst="line">
            <a:avLst/>
          </a:prstGeom>
          <a:noFill/>
          <a:ln w="9525">
            <a:solidFill>
              <a:schemeClr val="tx1"/>
            </a:solidFill>
            <a:round/>
            <a:headEnd/>
            <a:tailEnd/>
          </a:ln>
          <a:effectLst/>
        </p:spPr>
        <p:txBody>
          <a:bodyPr wrap="none" anchor="ctr"/>
          <a:lstStyle/>
          <a:p>
            <a:endParaRPr lang="fa-IR"/>
          </a:p>
        </p:txBody>
      </p:sp>
      <p:sp>
        <p:nvSpPr>
          <p:cNvPr id="1267730" name="Text Box 18"/>
          <p:cNvSpPr txBox="1">
            <a:spLocks noChangeArrowheads="1"/>
          </p:cNvSpPr>
          <p:nvPr/>
        </p:nvSpPr>
        <p:spPr bwMode="auto">
          <a:xfrm>
            <a:off x="2414588" y="1816100"/>
            <a:ext cx="3810000" cy="396875"/>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ar-SA" altLang="zh-CN" sz="2000" b="1">
                <a:latin typeface="Times New Roman" pitchFamily="18" charset="0"/>
                <a:cs typeface="Traffic" pitchFamily="2" charset="-78"/>
              </a:rPr>
              <a:t>درشت              متوسط                ظريف</a:t>
            </a:r>
            <a:r>
              <a:rPr kumimoji="0" lang="en-US" altLang="zh-CN" sz="2000" b="1">
                <a:latin typeface="Times New Roman" pitchFamily="18" charset="0"/>
                <a:ea typeface="SimSun" pitchFamily="2" charset="-122"/>
                <a:cs typeface="Times New Roman" pitchFamily="18" charset="0"/>
              </a:rPr>
              <a:t> </a:t>
            </a:r>
            <a:endParaRPr kumimoji="0" lang="en-US" sz="2000" b="1">
              <a:latin typeface="Times New Roman" pitchFamily="18" charset="0"/>
              <a:cs typeface="Times New Roman" pitchFamily="18" charset="0"/>
            </a:endParaRPr>
          </a:p>
        </p:txBody>
      </p:sp>
      <p:sp>
        <p:nvSpPr>
          <p:cNvPr id="1267731" name="Text Box 19"/>
          <p:cNvSpPr txBox="1">
            <a:spLocks noChangeArrowheads="1"/>
          </p:cNvSpPr>
          <p:nvPr/>
        </p:nvSpPr>
        <p:spPr bwMode="auto">
          <a:xfrm>
            <a:off x="2262188" y="2273300"/>
            <a:ext cx="3886200" cy="396875"/>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ar-SA" altLang="zh-CN" sz="2000" b="1">
                <a:latin typeface="Times New Roman" pitchFamily="18" charset="0"/>
                <a:cs typeface="Traffic" pitchFamily="2" charset="-78"/>
              </a:rPr>
              <a:t>ساده                متوسط                 پيچيده</a:t>
            </a:r>
            <a:r>
              <a:rPr kumimoji="0" lang="en-US" altLang="zh-CN" sz="2000" b="1">
                <a:latin typeface="Times New Roman" pitchFamily="18" charset="0"/>
                <a:ea typeface="SimSun" pitchFamily="2" charset="-122"/>
                <a:cs typeface="Times New Roman" pitchFamily="18" charset="0"/>
              </a:rPr>
              <a:t> </a:t>
            </a:r>
            <a:endParaRPr kumimoji="0" lang="en-US" sz="2000" b="1">
              <a:latin typeface="Times New Roman" pitchFamily="18" charset="0"/>
              <a:cs typeface="Times New Roman" pitchFamily="18" charset="0"/>
            </a:endParaRPr>
          </a:p>
        </p:txBody>
      </p:sp>
      <p:sp>
        <p:nvSpPr>
          <p:cNvPr id="1267732" name="Text Box 20"/>
          <p:cNvSpPr txBox="1">
            <a:spLocks noChangeArrowheads="1"/>
          </p:cNvSpPr>
          <p:nvPr/>
        </p:nvSpPr>
        <p:spPr bwMode="auto">
          <a:xfrm>
            <a:off x="1828800" y="5659438"/>
            <a:ext cx="5638800" cy="304800"/>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en-US" altLang="zh-CN" sz="1400" b="1">
                <a:latin typeface="Times New Roman" pitchFamily="18" charset="0"/>
                <a:cs typeface="Traffic" pitchFamily="2" charset="-78"/>
              </a:rPr>
              <a:t> </a:t>
            </a:r>
            <a:r>
              <a:rPr kumimoji="0" lang="ar-SA" altLang="zh-CN" sz="1400" b="1">
                <a:latin typeface="Times New Roman" pitchFamily="18" charset="0"/>
                <a:cs typeface="Traffic" pitchFamily="2" charset="-78"/>
              </a:rPr>
              <a:t>بالا                                               متوسط                                                پايين</a:t>
            </a:r>
            <a:r>
              <a:rPr kumimoji="0" lang="en-US" altLang="zh-CN" sz="1400" b="1">
                <a:latin typeface="Times New Roman" pitchFamily="18" charset="0"/>
                <a:ea typeface="SimSun" pitchFamily="2" charset="-122"/>
                <a:cs typeface="Traffic" pitchFamily="2" charset="-78"/>
              </a:rPr>
              <a:t> </a:t>
            </a:r>
            <a:endParaRPr kumimoji="0" lang="en-US" sz="1400" b="1">
              <a:latin typeface="Times New Roman" pitchFamily="18" charset="0"/>
              <a:cs typeface="Traffic" pitchFamily="2" charset="-78"/>
            </a:endParaRPr>
          </a:p>
        </p:txBody>
      </p:sp>
      <p:sp>
        <p:nvSpPr>
          <p:cNvPr id="1267733" name="Text Box 21"/>
          <p:cNvSpPr txBox="1">
            <a:spLocks noChangeArrowheads="1"/>
          </p:cNvSpPr>
          <p:nvPr/>
        </p:nvSpPr>
        <p:spPr bwMode="auto">
          <a:xfrm>
            <a:off x="38100" y="6021388"/>
            <a:ext cx="3132138" cy="304800"/>
          </a:xfrm>
          <a:prstGeom prst="rect">
            <a:avLst/>
          </a:prstGeom>
          <a:noFill/>
          <a:ln w="9525">
            <a:noFill/>
            <a:miter lim="800000"/>
            <a:headEnd/>
            <a:tailEnd/>
          </a:ln>
          <a:effectLst/>
        </p:spPr>
        <p:txBody>
          <a:bodyPr>
            <a:spAutoFit/>
          </a:bodyPr>
          <a:lstStyle/>
          <a:p>
            <a:pPr algn="r" eaLnBrk="1" hangingPunct="1">
              <a:spcBef>
                <a:spcPct val="50000"/>
              </a:spcBef>
              <a:buClrTx/>
              <a:buSzTx/>
              <a:buFontTx/>
              <a:buNone/>
            </a:pPr>
            <a:r>
              <a:rPr kumimoji="0" lang="ar-SA" altLang="zh-CN" sz="1400" b="1">
                <a:latin typeface="Times New Roman" pitchFamily="18" charset="0"/>
                <a:cs typeface="Traffic" pitchFamily="2" charset="-78"/>
              </a:rPr>
              <a:t>شکل 6-2 اصل يو وارونه در وظايف مختلف</a:t>
            </a:r>
            <a:r>
              <a:rPr kumimoji="0" lang="en-US" altLang="zh-CN" sz="1400" b="1">
                <a:latin typeface="Times New Roman" pitchFamily="18" charset="0"/>
                <a:ea typeface="SimSun" pitchFamily="2" charset="-122"/>
                <a:cs typeface="Times New Roman" pitchFamily="18" charset="0"/>
              </a:rPr>
              <a:t> </a:t>
            </a:r>
            <a:endParaRPr kumimoji="0" lang="en-US" sz="1400" b="1">
              <a:latin typeface="Times New Roman" pitchFamily="18" charset="0"/>
              <a:cs typeface="Times New Roman" pitchFamily="18" charset="0"/>
            </a:endParaRPr>
          </a:p>
        </p:txBody>
      </p:sp>
      <p:sp>
        <p:nvSpPr>
          <p:cNvPr id="1267734" name="Text Box 22"/>
          <p:cNvSpPr txBox="1">
            <a:spLocks noChangeArrowheads="1"/>
          </p:cNvSpPr>
          <p:nvPr/>
        </p:nvSpPr>
        <p:spPr bwMode="auto">
          <a:xfrm>
            <a:off x="7596188" y="5084763"/>
            <a:ext cx="1223962" cy="581025"/>
          </a:xfrm>
          <a:prstGeom prst="rect">
            <a:avLst/>
          </a:prstGeom>
          <a:noFill/>
          <a:ln w="9525" algn="ctr">
            <a:noFill/>
            <a:miter lim="800000"/>
            <a:headEnd/>
            <a:tailEnd/>
          </a:ln>
          <a:effectLst/>
        </p:spPr>
        <p:txBody>
          <a:bodyPr>
            <a:spAutoFit/>
          </a:bodyPr>
          <a:lstStyle/>
          <a:p>
            <a:pPr marL="342900" indent="-342900">
              <a:spcBef>
                <a:spcPct val="50000"/>
              </a:spcBef>
            </a:pPr>
            <a:r>
              <a:rPr lang="fa-IR" altLang="zh-CN" sz="1600" b="1">
                <a:cs typeface="Arial" pitchFamily="34" charset="0"/>
              </a:rPr>
              <a:t>سطح انگیختگی</a:t>
            </a:r>
            <a:r>
              <a:rPr lang="en-US" altLang="zh-CN" sz="1600" b="1">
                <a:ea typeface="SimSun" pitchFamily="2" charset="-122"/>
              </a:rPr>
              <a:t> </a:t>
            </a:r>
            <a:endParaRPr lang="en-US" sz="1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267717"/>
                                        </p:tgtEl>
                                        <p:attrNameLst>
                                          <p:attrName>style.visibility</p:attrName>
                                        </p:attrNameLst>
                                      </p:cBhvr>
                                      <p:to>
                                        <p:strVal val="visible"/>
                                      </p:to>
                                    </p:set>
                                    <p:anim calcmode="lin" valueType="num">
                                      <p:cBhvr>
                                        <p:cTn id="7" dur="1000" fill="hold"/>
                                        <p:tgtEl>
                                          <p:spTgt spid="1267717"/>
                                        </p:tgtEl>
                                        <p:attrNameLst>
                                          <p:attrName>ppt_w</p:attrName>
                                        </p:attrNameLst>
                                      </p:cBhvr>
                                      <p:tavLst>
                                        <p:tav tm="0">
                                          <p:val>
                                            <p:strVal val="#ppt_w*0.70"/>
                                          </p:val>
                                        </p:tav>
                                        <p:tav tm="100000">
                                          <p:val>
                                            <p:strVal val="#ppt_w"/>
                                          </p:val>
                                        </p:tav>
                                      </p:tavLst>
                                    </p:anim>
                                    <p:anim calcmode="lin" valueType="num">
                                      <p:cBhvr>
                                        <p:cTn id="8" dur="1000" fill="hold"/>
                                        <p:tgtEl>
                                          <p:spTgt spid="1267717"/>
                                        </p:tgtEl>
                                        <p:attrNameLst>
                                          <p:attrName>ppt_h</p:attrName>
                                        </p:attrNameLst>
                                      </p:cBhvr>
                                      <p:tavLst>
                                        <p:tav tm="0">
                                          <p:val>
                                            <p:strVal val="#ppt_h"/>
                                          </p:val>
                                        </p:tav>
                                        <p:tav tm="100000">
                                          <p:val>
                                            <p:strVal val="#ppt_h"/>
                                          </p:val>
                                        </p:tav>
                                      </p:tavLst>
                                    </p:anim>
                                    <p:animEffect transition="in" filter="fade">
                                      <p:cBhvr>
                                        <p:cTn id="9" dur="1000"/>
                                        <p:tgtEl>
                                          <p:spTgt spid="1267717"/>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267718"/>
                                        </p:tgtEl>
                                        <p:attrNameLst>
                                          <p:attrName>style.visibility</p:attrName>
                                        </p:attrNameLst>
                                      </p:cBhvr>
                                      <p:to>
                                        <p:strVal val="visible"/>
                                      </p:to>
                                    </p:set>
                                    <p:anim calcmode="lin" valueType="num">
                                      <p:cBhvr>
                                        <p:cTn id="12" dur="1000" fill="hold"/>
                                        <p:tgtEl>
                                          <p:spTgt spid="1267718"/>
                                        </p:tgtEl>
                                        <p:attrNameLst>
                                          <p:attrName>ppt_w</p:attrName>
                                        </p:attrNameLst>
                                      </p:cBhvr>
                                      <p:tavLst>
                                        <p:tav tm="0">
                                          <p:val>
                                            <p:strVal val="#ppt_w*0.70"/>
                                          </p:val>
                                        </p:tav>
                                        <p:tav tm="100000">
                                          <p:val>
                                            <p:strVal val="#ppt_w"/>
                                          </p:val>
                                        </p:tav>
                                      </p:tavLst>
                                    </p:anim>
                                    <p:anim calcmode="lin" valueType="num">
                                      <p:cBhvr>
                                        <p:cTn id="13" dur="1000" fill="hold"/>
                                        <p:tgtEl>
                                          <p:spTgt spid="1267718"/>
                                        </p:tgtEl>
                                        <p:attrNameLst>
                                          <p:attrName>ppt_h</p:attrName>
                                        </p:attrNameLst>
                                      </p:cBhvr>
                                      <p:tavLst>
                                        <p:tav tm="0">
                                          <p:val>
                                            <p:strVal val="#ppt_h"/>
                                          </p:val>
                                        </p:tav>
                                        <p:tav tm="100000">
                                          <p:val>
                                            <p:strVal val="#ppt_h"/>
                                          </p:val>
                                        </p:tav>
                                      </p:tavLst>
                                    </p:anim>
                                    <p:animEffect transition="in" filter="fade">
                                      <p:cBhvr>
                                        <p:cTn id="14" dur="1000"/>
                                        <p:tgtEl>
                                          <p:spTgt spid="1267718"/>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267719"/>
                                        </p:tgtEl>
                                        <p:attrNameLst>
                                          <p:attrName>style.visibility</p:attrName>
                                        </p:attrNameLst>
                                      </p:cBhvr>
                                      <p:to>
                                        <p:strVal val="visible"/>
                                      </p:to>
                                    </p:set>
                                    <p:anim calcmode="lin" valueType="num">
                                      <p:cBhvr>
                                        <p:cTn id="17" dur="1000" fill="hold"/>
                                        <p:tgtEl>
                                          <p:spTgt spid="1267719"/>
                                        </p:tgtEl>
                                        <p:attrNameLst>
                                          <p:attrName>ppt_w</p:attrName>
                                        </p:attrNameLst>
                                      </p:cBhvr>
                                      <p:tavLst>
                                        <p:tav tm="0">
                                          <p:val>
                                            <p:strVal val="#ppt_w*0.70"/>
                                          </p:val>
                                        </p:tav>
                                        <p:tav tm="100000">
                                          <p:val>
                                            <p:strVal val="#ppt_w"/>
                                          </p:val>
                                        </p:tav>
                                      </p:tavLst>
                                    </p:anim>
                                    <p:anim calcmode="lin" valueType="num">
                                      <p:cBhvr>
                                        <p:cTn id="18" dur="1000" fill="hold"/>
                                        <p:tgtEl>
                                          <p:spTgt spid="1267719"/>
                                        </p:tgtEl>
                                        <p:attrNameLst>
                                          <p:attrName>ppt_h</p:attrName>
                                        </p:attrNameLst>
                                      </p:cBhvr>
                                      <p:tavLst>
                                        <p:tav tm="0">
                                          <p:val>
                                            <p:strVal val="#ppt_h"/>
                                          </p:val>
                                        </p:tav>
                                        <p:tav tm="100000">
                                          <p:val>
                                            <p:strVal val="#ppt_h"/>
                                          </p:val>
                                        </p:tav>
                                      </p:tavLst>
                                    </p:anim>
                                    <p:animEffect transition="in" filter="fade">
                                      <p:cBhvr>
                                        <p:cTn id="19" dur="1000"/>
                                        <p:tgtEl>
                                          <p:spTgt spid="1267719"/>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267720"/>
                                        </p:tgtEl>
                                        <p:attrNameLst>
                                          <p:attrName>style.visibility</p:attrName>
                                        </p:attrNameLst>
                                      </p:cBhvr>
                                      <p:to>
                                        <p:strVal val="visible"/>
                                      </p:to>
                                    </p:set>
                                    <p:anim calcmode="lin" valueType="num">
                                      <p:cBhvr>
                                        <p:cTn id="22" dur="1000" fill="hold"/>
                                        <p:tgtEl>
                                          <p:spTgt spid="1267720"/>
                                        </p:tgtEl>
                                        <p:attrNameLst>
                                          <p:attrName>ppt_w</p:attrName>
                                        </p:attrNameLst>
                                      </p:cBhvr>
                                      <p:tavLst>
                                        <p:tav tm="0">
                                          <p:val>
                                            <p:strVal val="#ppt_w*0.70"/>
                                          </p:val>
                                        </p:tav>
                                        <p:tav tm="100000">
                                          <p:val>
                                            <p:strVal val="#ppt_w"/>
                                          </p:val>
                                        </p:tav>
                                      </p:tavLst>
                                    </p:anim>
                                    <p:anim calcmode="lin" valueType="num">
                                      <p:cBhvr>
                                        <p:cTn id="23" dur="1000" fill="hold"/>
                                        <p:tgtEl>
                                          <p:spTgt spid="1267720"/>
                                        </p:tgtEl>
                                        <p:attrNameLst>
                                          <p:attrName>ppt_h</p:attrName>
                                        </p:attrNameLst>
                                      </p:cBhvr>
                                      <p:tavLst>
                                        <p:tav tm="0">
                                          <p:val>
                                            <p:strVal val="#ppt_h"/>
                                          </p:val>
                                        </p:tav>
                                        <p:tav tm="100000">
                                          <p:val>
                                            <p:strVal val="#ppt_h"/>
                                          </p:val>
                                        </p:tav>
                                      </p:tavLst>
                                    </p:anim>
                                    <p:animEffect transition="in" filter="fade">
                                      <p:cBhvr>
                                        <p:cTn id="24" dur="1000"/>
                                        <p:tgtEl>
                                          <p:spTgt spid="1267720"/>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1267721"/>
                                        </p:tgtEl>
                                        <p:attrNameLst>
                                          <p:attrName>style.visibility</p:attrName>
                                        </p:attrNameLst>
                                      </p:cBhvr>
                                      <p:to>
                                        <p:strVal val="visible"/>
                                      </p:to>
                                    </p:set>
                                    <p:anim calcmode="lin" valueType="num">
                                      <p:cBhvr>
                                        <p:cTn id="27" dur="1000" fill="hold"/>
                                        <p:tgtEl>
                                          <p:spTgt spid="1267721"/>
                                        </p:tgtEl>
                                        <p:attrNameLst>
                                          <p:attrName>ppt_w</p:attrName>
                                        </p:attrNameLst>
                                      </p:cBhvr>
                                      <p:tavLst>
                                        <p:tav tm="0">
                                          <p:val>
                                            <p:strVal val="#ppt_w*0.70"/>
                                          </p:val>
                                        </p:tav>
                                        <p:tav tm="100000">
                                          <p:val>
                                            <p:strVal val="#ppt_w"/>
                                          </p:val>
                                        </p:tav>
                                      </p:tavLst>
                                    </p:anim>
                                    <p:anim calcmode="lin" valueType="num">
                                      <p:cBhvr>
                                        <p:cTn id="28" dur="1000" fill="hold"/>
                                        <p:tgtEl>
                                          <p:spTgt spid="1267721"/>
                                        </p:tgtEl>
                                        <p:attrNameLst>
                                          <p:attrName>ppt_h</p:attrName>
                                        </p:attrNameLst>
                                      </p:cBhvr>
                                      <p:tavLst>
                                        <p:tav tm="0">
                                          <p:val>
                                            <p:strVal val="#ppt_h"/>
                                          </p:val>
                                        </p:tav>
                                        <p:tav tm="100000">
                                          <p:val>
                                            <p:strVal val="#ppt_h"/>
                                          </p:val>
                                        </p:tav>
                                      </p:tavLst>
                                    </p:anim>
                                    <p:animEffect transition="in" filter="fade">
                                      <p:cBhvr>
                                        <p:cTn id="29" dur="1000"/>
                                        <p:tgtEl>
                                          <p:spTgt spid="1267721"/>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267722"/>
                                        </p:tgtEl>
                                        <p:attrNameLst>
                                          <p:attrName>style.visibility</p:attrName>
                                        </p:attrNameLst>
                                      </p:cBhvr>
                                      <p:to>
                                        <p:strVal val="visible"/>
                                      </p:to>
                                    </p:set>
                                    <p:anim calcmode="lin" valueType="num">
                                      <p:cBhvr>
                                        <p:cTn id="32" dur="1000" fill="hold"/>
                                        <p:tgtEl>
                                          <p:spTgt spid="1267722"/>
                                        </p:tgtEl>
                                        <p:attrNameLst>
                                          <p:attrName>ppt_w</p:attrName>
                                        </p:attrNameLst>
                                      </p:cBhvr>
                                      <p:tavLst>
                                        <p:tav tm="0">
                                          <p:val>
                                            <p:strVal val="#ppt_w*0.70"/>
                                          </p:val>
                                        </p:tav>
                                        <p:tav tm="100000">
                                          <p:val>
                                            <p:strVal val="#ppt_w"/>
                                          </p:val>
                                        </p:tav>
                                      </p:tavLst>
                                    </p:anim>
                                    <p:anim calcmode="lin" valueType="num">
                                      <p:cBhvr>
                                        <p:cTn id="33" dur="1000" fill="hold"/>
                                        <p:tgtEl>
                                          <p:spTgt spid="1267722"/>
                                        </p:tgtEl>
                                        <p:attrNameLst>
                                          <p:attrName>ppt_h</p:attrName>
                                        </p:attrNameLst>
                                      </p:cBhvr>
                                      <p:tavLst>
                                        <p:tav tm="0">
                                          <p:val>
                                            <p:strVal val="#ppt_h"/>
                                          </p:val>
                                        </p:tav>
                                        <p:tav tm="100000">
                                          <p:val>
                                            <p:strVal val="#ppt_h"/>
                                          </p:val>
                                        </p:tav>
                                      </p:tavLst>
                                    </p:anim>
                                    <p:animEffect transition="in" filter="fade">
                                      <p:cBhvr>
                                        <p:cTn id="34" dur="1000"/>
                                        <p:tgtEl>
                                          <p:spTgt spid="1267722"/>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1267723"/>
                                        </p:tgtEl>
                                        <p:attrNameLst>
                                          <p:attrName>style.visibility</p:attrName>
                                        </p:attrNameLst>
                                      </p:cBhvr>
                                      <p:to>
                                        <p:strVal val="visible"/>
                                      </p:to>
                                    </p:set>
                                    <p:anim calcmode="lin" valueType="num">
                                      <p:cBhvr>
                                        <p:cTn id="37" dur="1000" fill="hold"/>
                                        <p:tgtEl>
                                          <p:spTgt spid="1267723"/>
                                        </p:tgtEl>
                                        <p:attrNameLst>
                                          <p:attrName>ppt_w</p:attrName>
                                        </p:attrNameLst>
                                      </p:cBhvr>
                                      <p:tavLst>
                                        <p:tav tm="0">
                                          <p:val>
                                            <p:strVal val="#ppt_w*0.70"/>
                                          </p:val>
                                        </p:tav>
                                        <p:tav tm="100000">
                                          <p:val>
                                            <p:strVal val="#ppt_w"/>
                                          </p:val>
                                        </p:tav>
                                      </p:tavLst>
                                    </p:anim>
                                    <p:anim calcmode="lin" valueType="num">
                                      <p:cBhvr>
                                        <p:cTn id="38" dur="1000" fill="hold"/>
                                        <p:tgtEl>
                                          <p:spTgt spid="1267723"/>
                                        </p:tgtEl>
                                        <p:attrNameLst>
                                          <p:attrName>ppt_h</p:attrName>
                                        </p:attrNameLst>
                                      </p:cBhvr>
                                      <p:tavLst>
                                        <p:tav tm="0">
                                          <p:val>
                                            <p:strVal val="#ppt_h"/>
                                          </p:val>
                                        </p:tav>
                                        <p:tav tm="100000">
                                          <p:val>
                                            <p:strVal val="#ppt_h"/>
                                          </p:val>
                                        </p:tav>
                                      </p:tavLst>
                                    </p:anim>
                                    <p:animEffect transition="in" filter="fade">
                                      <p:cBhvr>
                                        <p:cTn id="39" dur="1000"/>
                                        <p:tgtEl>
                                          <p:spTgt spid="1267723"/>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1267724"/>
                                        </p:tgtEl>
                                        <p:attrNameLst>
                                          <p:attrName>style.visibility</p:attrName>
                                        </p:attrNameLst>
                                      </p:cBhvr>
                                      <p:to>
                                        <p:strVal val="visible"/>
                                      </p:to>
                                    </p:set>
                                    <p:anim calcmode="lin" valueType="num">
                                      <p:cBhvr>
                                        <p:cTn id="42" dur="1000" fill="hold"/>
                                        <p:tgtEl>
                                          <p:spTgt spid="1267724"/>
                                        </p:tgtEl>
                                        <p:attrNameLst>
                                          <p:attrName>ppt_w</p:attrName>
                                        </p:attrNameLst>
                                      </p:cBhvr>
                                      <p:tavLst>
                                        <p:tav tm="0">
                                          <p:val>
                                            <p:strVal val="#ppt_w*0.70"/>
                                          </p:val>
                                        </p:tav>
                                        <p:tav tm="100000">
                                          <p:val>
                                            <p:strVal val="#ppt_w"/>
                                          </p:val>
                                        </p:tav>
                                      </p:tavLst>
                                    </p:anim>
                                    <p:anim calcmode="lin" valueType="num">
                                      <p:cBhvr>
                                        <p:cTn id="43" dur="1000" fill="hold"/>
                                        <p:tgtEl>
                                          <p:spTgt spid="1267724"/>
                                        </p:tgtEl>
                                        <p:attrNameLst>
                                          <p:attrName>ppt_h</p:attrName>
                                        </p:attrNameLst>
                                      </p:cBhvr>
                                      <p:tavLst>
                                        <p:tav tm="0">
                                          <p:val>
                                            <p:strVal val="#ppt_h"/>
                                          </p:val>
                                        </p:tav>
                                        <p:tav tm="100000">
                                          <p:val>
                                            <p:strVal val="#ppt_h"/>
                                          </p:val>
                                        </p:tav>
                                      </p:tavLst>
                                    </p:anim>
                                    <p:animEffect transition="in" filter="fade">
                                      <p:cBhvr>
                                        <p:cTn id="44" dur="1000"/>
                                        <p:tgtEl>
                                          <p:spTgt spid="1267724"/>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1267725"/>
                                        </p:tgtEl>
                                        <p:attrNameLst>
                                          <p:attrName>style.visibility</p:attrName>
                                        </p:attrNameLst>
                                      </p:cBhvr>
                                      <p:to>
                                        <p:strVal val="visible"/>
                                      </p:to>
                                    </p:set>
                                    <p:anim calcmode="lin" valueType="num">
                                      <p:cBhvr>
                                        <p:cTn id="47" dur="1000" fill="hold"/>
                                        <p:tgtEl>
                                          <p:spTgt spid="1267725"/>
                                        </p:tgtEl>
                                        <p:attrNameLst>
                                          <p:attrName>ppt_w</p:attrName>
                                        </p:attrNameLst>
                                      </p:cBhvr>
                                      <p:tavLst>
                                        <p:tav tm="0">
                                          <p:val>
                                            <p:strVal val="#ppt_w*0.70"/>
                                          </p:val>
                                        </p:tav>
                                        <p:tav tm="100000">
                                          <p:val>
                                            <p:strVal val="#ppt_w"/>
                                          </p:val>
                                        </p:tav>
                                      </p:tavLst>
                                    </p:anim>
                                    <p:anim calcmode="lin" valueType="num">
                                      <p:cBhvr>
                                        <p:cTn id="48" dur="1000" fill="hold"/>
                                        <p:tgtEl>
                                          <p:spTgt spid="1267725"/>
                                        </p:tgtEl>
                                        <p:attrNameLst>
                                          <p:attrName>ppt_h</p:attrName>
                                        </p:attrNameLst>
                                      </p:cBhvr>
                                      <p:tavLst>
                                        <p:tav tm="0">
                                          <p:val>
                                            <p:strVal val="#ppt_h"/>
                                          </p:val>
                                        </p:tav>
                                        <p:tav tm="100000">
                                          <p:val>
                                            <p:strVal val="#ppt_h"/>
                                          </p:val>
                                        </p:tav>
                                      </p:tavLst>
                                    </p:anim>
                                    <p:animEffect transition="in" filter="fade">
                                      <p:cBhvr>
                                        <p:cTn id="49" dur="1000"/>
                                        <p:tgtEl>
                                          <p:spTgt spid="1267725"/>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1267726"/>
                                        </p:tgtEl>
                                        <p:attrNameLst>
                                          <p:attrName>style.visibility</p:attrName>
                                        </p:attrNameLst>
                                      </p:cBhvr>
                                      <p:to>
                                        <p:strVal val="visible"/>
                                      </p:to>
                                    </p:set>
                                    <p:anim calcmode="lin" valueType="num">
                                      <p:cBhvr>
                                        <p:cTn id="52" dur="1000" fill="hold"/>
                                        <p:tgtEl>
                                          <p:spTgt spid="1267726"/>
                                        </p:tgtEl>
                                        <p:attrNameLst>
                                          <p:attrName>ppt_w</p:attrName>
                                        </p:attrNameLst>
                                      </p:cBhvr>
                                      <p:tavLst>
                                        <p:tav tm="0">
                                          <p:val>
                                            <p:strVal val="#ppt_w*0.70"/>
                                          </p:val>
                                        </p:tav>
                                        <p:tav tm="100000">
                                          <p:val>
                                            <p:strVal val="#ppt_w"/>
                                          </p:val>
                                        </p:tav>
                                      </p:tavLst>
                                    </p:anim>
                                    <p:anim calcmode="lin" valueType="num">
                                      <p:cBhvr>
                                        <p:cTn id="53" dur="1000" fill="hold"/>
                                        <p:tgtEl>
                                          <p:spTgt spid="1267726"/>
                                        </p:tgtEl>
                                        <p:attrNameLst>
                                          <p:attrName>ppt_h</p:attrName>
                                        </p:attrNameLst>
                                      </p:cBhvr>
                                      <p:tavLst>
                                        <p:tav tm="0">
                                          <p:val>
                                            <p:strVal val="#ppt_h"/>
                                          </p:val>
                                        </p:tav>
                                        <p:tav tm="100000">
                                          <p:val>
                                            <p:strVal val="#ppt_h"/>
                                          </p:val>
                                        </p:tav>
                                      </p:tavLst>
                                    </p:anim>
                                    <p:animEffect transition="in" filter="fade">
                                      <p:cBhvr>
                                        <p:cTn id="54" dur="1000"/>
                                        <p:tgtEl>
                                          <p:spTgt spid="1267726"/>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1267727"/>
                                        </p:tgtEl>
                                        <p:attrNameLst>
                                          <p:attrName>style.visibility</p:attrName>
                                        </p:attrNameLst>
                                      </p:cBhvr>
                                      <p:to>
                                        <p:strVal val="visible"/>
                                      </p:to>
                                    </p:set>
                                    <p:anim calcmode="lin" valueType="num">
                                      <p:cBhvr>
                                        <p:cTn id="57" dur="1000" fill="hold"/>
                                        <p:tgtEl>
                                          <p:spTgt spid="1267727"/>
                                        </p:tgtEl>
                                        <p:attrNameLst>
                                          <p:attrName>ppt_w</p:attrName>
                                        </p:attrNameLst>
                                      </p:cBhvr>
                                      <p:tavLst>
                                        <p:tav tm="0">
                                          <p:val>
                                            <p:strVal val="#ppt_w*0.70"/>
                                          </p:val>
                                        </p:tav>
                                        <p:tav tm="100000">
                                          <p:val>
                                            <p:strVal val="#ppt_w"/>
                                          </p:val>
                                        </p:tav>
                                      </p:tavLst>
                                    </p:anim>
                                    <p:anim calcmode="lin" valueType="num">
                                      <p:cBhvr>
                                        <p:cTn id="58" dur="1000" fill="hold"/>
                                        <p:tgtEl>
                                          <p:spTgt spid="1267727"/>
                                        </p:tgtEl>
                                        <p:attrNameLst>
                                          <p:attrName>ppt_h</p:attrName>
                                        </p:attrNameLst>
                                      </p:cBhvr>
                                      <p:tavLst>
                                        <p:tav tm="0">
                                          <p:val>
                                            <p:strVal val="#ppt_h"/>
                                          </p:val>
                                        </p:tav>
                                        <p:tav tm="100000">
                                          <p:val>
                                            <p:strVal val="#ppt_h"/>
                                          </p:val>
                                        </p:tav>
                                      </p:tavLst>
                                    </p:anim>
                                    <p:animEffect transition="in" filter="fade">
                                      <p:cBhvr>
                                        <p:cTn id="59" dur="1000"/>
                                        <p:tgtEl>
                                          <p:spTgt spid="1267727"/>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1267728"/>
                                        </p:tgtEl>
                                        <p:attrNameLst>
                                          <p:attrName>style.visibility</p:attrName>
                                        </p:attrNameLst>
                                      </p:cBhvr>
                                      <p:to>
                                        <p:strVal val="visible"/>
                                      </p:to>
                                    </p:set>
                                    <p:anim calcmode="lin" valueType="num">
                                      <p:cBhvr>
                                        <p:cTn id="62" dur="1000" fill="hold"/>
                                        <p:tgtEl>
                                          <p:spTgt spid="1267728"/>
                                        </p:tgtEl>
                                        <p:attrNameLst>
                                          <p:attrName>ppt_w</p:attrName>
                                        </p:attrNameLst>
                                      </p:cBhvr>
                                      <p:tavLst>
                                        <p:tav tm="0">
                                          <p:val>
                                            <p:strVal val="#ppt_w*0.70"/>
                                          </p:val>
                                        </p:tav>
                                        <p:tav tm="100000">
                                          <p:val>
                                            <p:strVal val="#ppt_w"/>
                                          </p:val>
                                        </p:tav>
                                      </p:tavLst>
                                    </p:anim>
                                    <p:anim calcmode="lin" valueType="num">
                                      <p:cBhvr>
                                        <p:cTn id="63" dur="1000" fill="hold"/>
                                        <p:tgtEl>
                                          <p:spTgt spid="1267728"/>
                                        </p:tgtEl>
                                        <p:attrNameLst>
                                          <p:attrName>ppt_h</p:attrName>
                                        </p:attrNameLst>
                                      </p:cBhvr>
                                      <p:tavLst>
                                        <p:tav tm="0">
                                          <p:val>
                                            <p:strVal val="#ppt_h"/>
                                          </p:val>
                                        </p:tav>
                                        <p:tav tm="100000">
                                          <p:val>
                                            <p:strVal val="#ppt_h"/>
                                          </p:val>
                                        </p:tav>
                                      </p:tavLst>
                                    </p:anim>
                                    <p:animEffect transition="in" filter="fade">
                                      <p:cBhvr>
                                        <p:cTn id="64" dur="1000"/>
                                        <p:tgtEl>
                                          <p:spTgt spid="1267728"/>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1267729"/>
                                        </p:tgtEl>
                                        <p:attrNameLst>
                                          <p:attrName>style.visibility</p:attrName>
                                        </p:attrNameLst>
                                      </p:cBhvr>
                                      <p:to>
                                        <p:strVal val="visible"/>
                                      </p:to>
                                    </p:set>
                                    <p:anim calcmode="lin" valueType="num">
                                      <p:cBhvr>
                                        <p:cTn id="67" dur="1000" fill="hold"/>
                                        <p:tgtEl>
                                          <p:spTgt spid="1267729"/>
                                        </p:tgtEl>
                                        <p:attrNameLst>
                                          <p:attrName>ppt_w</p:attrName>
                                        </p:attrNameLst>
                                      </p:cBhvr>
                                      <p:tavLst>
                                        <p:tav tm="0">
                                          <p:val>
                                            <p:strVal val="#ppt_w*0.70"/>
                                          </p:val>
                                        </p:tav>
                                        <p:tav tm="100000">
                                          <p:val>
                                            <p:strVal val="#ppt_w"/>
                                          </p:val>
                                        </p:tav>
                                      </p:tavLst>
                                    </p:anim>
                                    <p:anim calcmode="lin" valueType="num">
                                      <p:cBhvr>
                                        <p:cTn id="68" dur="1000" fill="hold"/>
                                        <p:tgtEl>
                                          <p:spTgt spid="1267729"/>
                                        </p:tgtEl>
                                        <p:attrNameLst>
                                          <p:attrName>ppt_h</p:attrName>
                                        </p:attrNameLst>
                                      </p:cBhvr>
                                      <p:tavLst>
                                        <p:tav tm="0">
                                          <p:val>
                                            <p:strVal val="#ppt_h"/>
                                          </p:val>
                                        </p:tav>
                                        <p:tav tm="100000">
                                          <p:val>
                                            <p:strVal val="#ppt_h"/>
                                          </p:val>
                                        </p:tav>
                                      </p:tavLst>
                                    </p:anim>
                                    <p:animEffect transition="in" filter="fade">
                                      <p:cBhvr>
                                        <p:cTn id="69" dur="1000"/>
                                        <p:tgtEl>
                                          <p:spTgt spid="1267729"/>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1267730"/>
                                        </p:tgtEl>
                                        <p:attrNameLst>
                                          <p:attrName>style.visibility</p:attrName>
                                        </p:attrNameLst>
                                      </p:cBhvr>
                                      <p:to>
                                        <p:strVal val="visible"/>
                                      </p:to>
                                    </p:set>
                                    <p:anim calcmode="lin" valueType="num">
                                      <p:cBhvr>
                                        <p:cTn id="72" dur="1000" fill="hold"/>
                                        <p:tgtEl>
                                          <p:spTgt spid="1267730"/>
                                        </p:tgtEl>
                                        <p:attrNameLst>
                                          <p:attrName>ppt_w</p:attrName>
                                        </p:attrNameLst>
                                      </p:cBhvr>
                                      <p:tavLst>
                                        <p:tav tm="0">
                                          <p:val>
                                            <p:strVal val="#ppt_w*0.70"/>
                                          </p:val>
                                        </p:tav>
                                        <p:tav tm="100000">
                                          <p:val>
                                            <p:strVal val="#ppt_w"/>
                                          </p:val>
                                        </p:tav>
                                      </p:tavLst>
                                    </p:anim>
                                    <p:anim calcmode="lin" valueType="num">
                                      <p:cBhvr>
                                        <p:cTn id="73" dur="1000" fill="hold"/>
                                        <p:tgtEl>
                                          <p:spTgt spid="1267730"/>
                                        </p:tgtEl>
                                        <p:attrNameLst>
                                          <p:attrName>ppt_h</p:attrName>
                                        </p:attrNameLst>
                                      </p:cBhvr>
                                      <p:tavLst>
                                        <p:tav tm="0">
                                          <p:val>
                                            <p:strVal val="#ppt_h"/>
                                          </p:val>
                                        </p:tav>
                                        <p:tav tm="100000">
                                          <p:val>
                                            <p:strVal val="#ppt_h"/>
                                          </p:val>
                                        </p:tav>
                                      </p:tavLst>
                                    </p:anim>
                                    <p:animEffect transition="in" filter="fade">
                                      <p:cBhvr>
                                        <p:cTn id="74" dur="1000"/>
                                        <p:tgtEl>
                                          <p:spTgt spid="1267730"/>
                                        </p:tgtEl>
                                      </p:cBhvr>
                                    </p:animEffect>
                                  </p:childTnLst>
                                </p:cTn>
                              </p:par>
                              <p:par>
                                <p:cTn id="75" presetID="55" presetClass="entr" presetSubtype="0" fill="hold" grpId="0" nodeType="withEffect">
                                  <p:stCondLst>
                                    <p:cond delay="0"/>
                                  </p:stCondLst>
                                  <p:childTnLst>
                                    <p:set>
                                      <p:cBhvr>
                                        <p:cTn id="76" dur="1" fill="hold">
                                          <p:stCondLst>
                                            <p:cond delay="0"/>
                                          </p:stCondLst>
                                        </p:cTn>
                                        <p:tgtEl>
                                          <p:spTgt spid="1267731"/>
                                        </p:tgtEl>
                                        <p:attrNameLst>
                                          <p:attrName>style.visibility</p:attrName>
                                        </p:attrNameLst>
                                      </p:cBhvr>
                                      <p:to>
                                        <p:strVal val="visible"/>
                                      </p:to>
                                    </p:set>
                                    <p:anim calcmode="lin" valueType="num">
                                      <p:cBhvr>
                                        <p:cTn id="77" dur="1000" fill="hold"/>
                                        <p:tgtEl>
                                          <p:spTgt spid="1267731"/>
                                        </p:tgtEl>
                                        <p:attrNameLst>
                                          <p:attrName>ppt_w</p:attrName>
                                        </p:attrNameLst>
                                      </p:cBhvr>
                                      <p:tavLst>
                                        <p:tav tm="0">
                                          <p:val>
                                            <p:strVal val="#ppt_w*0.70"/>
                                          </p:val>
                                        </p:tav>
                                        <p:tav tm="100000">
                                          <p:val>
                                            <p:strVal val="#ppt_w"/>
                                          </p:val>
                                        </p:tav>
                                      </p:tavLst>
                                    </p:anim>
                                    <p:anim calcmode="lin" valueType="num">
                                      <p:cBhvr>
                                        <p:cTn id="78" dur="1000" fill="hold"/>
                                        <p:tgtEl>
                                          <p:spTgt spid="1267731"/>
                                        </p:tgtEl>
                                        <p:attrNameLst>
                                          <p:attrName>ppt_h</p:attrName>
                                        </p:attrNameLst>
                                      </p:cBhvr>
                                      <p:tavLst>
                                        <p:tav tm="0">
                                          <p:val>
                                            <p:strVal val="#ppt_h"/>
                                          </p:val>
                                        </p:tav>
                                        <p:tav tm="100000">
                                          <p:val>
                                            <p:strVal val="#ppt_h"/>
                                          </p:val>
                                        </p:tav>
                                      </p:tavLst>
                                    </p:anim>
                                    <p:animEffect transition="in" filter="fade">
                                      <p:cBhvr>
                                        <p:cTn id="79" dur="1000"/>
                                        <p:tgtEl>
                                          <p:spTgt spid="1267731"/>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1267732"/>
                                        </p:tgtEl>
                                        <p:attrNameLst>
                                          <p:attrName>style.visibility</p:attrName>
                                        </p:attrNameLst>
                                      </p:cBhvr>
                                      <p:to>
                                        <p:strVal val="visible"/>
                                      </p:to>
                                    </p:set>
                                    <p:anim calcmode="lin" valueType="num">
                                      <p:cBhvr>
                                        <p:cTn id="82" dur="1000" fill="hold"/>
                                        <p:tgtEl>
                                          <p:spTgt spid="1267732"/>
                                        </p:tgtEl>
                                        <p:attrNameLst>
                                          <p:attrName>ppt_w</p:attrName>
                                        </p:attrNameLst>
                                      </p:cBhvr>
                                      <p:tavLst>
                                        <p:tav tm="0">
                                          <p:val>
                                            <p:strVal val="#ppt_w*0.70"/>
                                          </p:val>
                                        </p:tav>
                                        <p:tav tm="100000">
                                          <p:val>
                                            <p:strVal val="#ppt_w"/>
                                          </p:val>
                                        </p:tav>
                                      </p:tavLst>
                                    </p:anim>
                                    <p:anim calcmode="lin" valueType="num">
                                      <p:cBhvr>
                                        <p:cTn id="83" dur="1000" fill="hold"/>
                                        <p:tgtEl>
                                          <p:spTgt spid="1267732"/>
                                        </p:tgtEl>
                                        <p:attrNameLst>
                                          <p:attrName>ppt_h</p:attrName>
                                        </p:attrNameLst>
                                      </p:cBhvr>
                                      <p:tavLst>
                                        <p:tav tm="0">
                                          <p:val>
                                            <p:strVal val="#ppt_h"/>
                                          </p:val>
                                        </p:tav>
                                        <p:tav tm="100000">
                                          <p:val>
                                            <p:strVal val="#ppt_h"/>
                                          </p:val>
                                        </p:tav>
                                      </p:tavLst>
                                    </p:anim>
                                    <p:animEffect transition="in" filter="fade">
                                      <p:cBhvr>
                                        <p:cTn id="84" dur="1000"/>
                                        <p:tgtEl>
                                          <p:spTgt spid="1267732"/>
                                        </p:tgtEl>
                                      </p:cBhvr>
                                    </p:animEffect>
                                  </p:childTnLst>
                                </p:cTn>
                              </p:par>
                              <p:par>
                                <p:cTn id="85" presetID="55" presetClass="entr" presetSubtype="0" fill="hold" grpId="0" nodeType="withEffect">
                                  <p:stCondLst>
                                    <p:cond delay="0"/>
                                  </p:stCondLst>
                                  <p:childTnLst>
                                    <p:set>
                                      <p:cBhvr>
                                        <p:cTn id="86" dur="1" fill="hold">
                                          <p:stCondLst>
                                            <p:cond delay="0"/>
                                          </p:stCondLst>
                                        </p:cTn>
                                        <p:tgtEl>
                                          <p:spTgt spid="1267733"/>
                                        </p:tgtEl>
                                        <p:attrNameLst>
                                          <p:attrName>style.visibility</p:attrName>
                                        </p:attrNameLst>
                                      </p:cBhvr>
                                      <p:to>
                                        <p:strVal val="visible"/>
                                      </p:to>
                                    </p:set>
                                    <p:anim calcmode="lin" valueType="num">
                                      <p:cBhvr>
                                        <p:cTn id="87" dur="1000" fill="hold"/>
                                        <p:tgtEl>
                                          <p:spTgt spid="1267733"/>
                                        </p:tgtEl>
                                        <p:attrNameLst>
                                          <p:attrName>ppt_w</p:attrName>
                                        </p:attrNameLst>
                                      </p:cBhvr>
                                      <p:tavLst>
                                        <p:tav tm="0">
                                          <p:val>
                                            <p:strVal val="#ppt_w*0.70"/>
                                          </p:val>
                                        </p:tav>
                                        <p:tav tm="100000">
                                          <p:val>
                                            <p:strVal val="#ppt_w"/>
                                          </p:val>
                                        </p:tav>
                                      </p:tavLst>
                                    </p:anim>
                                    <p:anim calcmode="lin" valueType="num">
                                      <p:cBhvr>
                                        <p:cTn id="88" dur="1000" fill="hold"/>
                                        <p:tgtEl>
                                          <p:spTgt spid="1267733"/>
                                        </p:tgtEl>
                                        <p:attrNameLst>
                                          <p:attrName>ppt_h</p:attrName>
                                        </p:attrNameLst>
                                      </p:cBhvr>
                                      <p:tavLst>
                                        <p:tav tm="0">
                                          <p:val>
                                            <p:strVal val="#ppt_h"/>
                                          </p:val>
                                        </p:tav>
                                        <p:tav tm="100000">
                                          <p:val>
                                            <p:strVal val="#ppt_h"/>
                                          </p:val>
                                        </p:tav>
                                      </p:tavLst>
                                    </p:anim>
                                    <p:animEffect transition="in" filter="fade">
                                      <p:cBhvr>
                                        <p:cTn id="89" dur="1000"/>
                                        <p:tgtEl>
                                          <p:spTgt spid="1267733"/>
                                        </p:tgtEl>
                                      </p:cBhvr>
                                    </p:animEffect>
                                  </p:childTnLst>
                                </p:cTn>
                              </p:par>
                              <p:par>
                                <p:cTn id="90" presetID="55" presetClass="entr" presetSubtype="0" fill="hold" grpId="0" nodeType="withEffect">
                                  <p:stCondLst>
                                    <p:cond delay="0"/>
                                  </p:stCondLst>
                                  <p:childTnLst>
                                    <p:set>
                                      <p:cBhvr>
                                        <p:cTn id="91" dur="1" fill="hold">
                                          <p:stCondLst>
                                            <p:cond delay="0"/>
                                          </p:stCondLst>
                                        </p:cTn>
                                        <p:tgtEl>
                                          <p:spTgt spid="1267734"/>
                                        </p:tgtEl>
                                        <p:attrNameLst>
                                          <p:attrName>style.visibility</p:attrName>
                                        </p:attrNameLst>
                                      </p:cBhvr>
                                      <p:to>
                                        <p:strVal val="visible"/>
                                      </p:to>
                                    </p:set>
                                    <p:anim calcmode="lin" valueType="num">
                                      <p:cBhvr>
                                        <p:cTn id="92" dur="1000" fill="hold"/>
                                        <p:tgtEl>
                                          <p:spTgt spid="1267734"/>
                                        </p:tgtEl>
                                        <p:attrNameLst>
                                          <p:attrName>ppt_w</p:attrName>
                                        </p:attrNameLst>
                                      </p:cBhvr>
                                      <p:tavLst>
                                        <p:tav tm="0">
                                          <p:val>
                                            <p:strVal val="#ppt_w*0.70"/>
                                          </p:val>
                                        </p:tav>
                                        <p:tav tm="100000">
                                          <p:val>
                                            <p:strVal val="#ppt_w"/>
                                          </p:val>
                                        </p:tav>
                                      </p:tavLst>
                                    </p:anim>
                                    <p:anim calcmode="lin" valueType="num">
                                      <p:cBhvr>
                                        <p:cTn id="93" dur="1000" fill="hold"/>
                                        <p:tgtEl>
                                          <p:spTgt spid="1267734"/>
                                        </p:tgtEl>
                                        <p:attrNameLst>
                                          <p:attrName>ppt_h</p:attrName>
                                        </p:attrNameLst>
                                      </p:cBhvr>
                                      <p:tavLst>
                                        <p:tav tm="0">
                                          <p:val>
                                            <p:strVal val="#ppt_h"/>
                                          </p:val>
                                        </p:tav>
                                        <p:tav tm="100000">
                                          <p:val>
                                            <p:strVal val="#ppt_h"/>
                                          </p:val>
                                        </p:tav>
                                      </p:tavLst>
                                    </p:anim>
                                    <p:animEffect transition="in" filter="fade">
                                      <p:cBhvr>
                                        <p:cTn id="94" dur="1000"/>
                                        <p:tgtEl>
                                          <p:spTgt spid="1267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7717" grpId="0"/>
      <p:bldP spid="1267718" grpId="0"/>
      <p:bldP spid="1267719" grpId="0"/>
      <p:bldP spid="1267720" grpId="0"/>
      <p:bldP spid="1267721" grpId="0" animBg="1"/>
      <p:bldP spid="1267722" grpId="0" animBg="1"/>
      <p:bldP spid="1267723" grpId="0" animBg="1"/>
      <p:bldP spid="1267724" grpId="0" animBg="1"/>
      <p:bldP spid="1267725" grpId="0" animBg="1"/>
      <p:bldP spid="1267726" grpId="0"/>
      <p:bldP spid="1267727" grpId="0"/>
      <p:bldP spid="1267728" grpId="0"/>
      <p:bldP spid="1267729" grpId="0" animBg="1"/>
      <p:bldP spid="1267730" grpId="0"/>
      <p:bldP spid="1267731" grpId="0"/>
      <p:bldP spid="1267732" grpId="0"/>
      <p:bldP spid="1267733" grpId="0"/>
      <p:bldP spid="126773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8740" name="Text Box 4"/>
          <p:cNvSpPr txBox="1">
            <a:spLocks noChangeArrowheads="1"/>
          </p:cNvSpPr>
          <p:nvPr/>
        </p:nvSpPr>
        <p:spPr bwMode="auto">
          <a:xfrm>
            <a:off x="1692275" y="1916113"/>
            <a:ext cx="5903913" cy="3697287"/>
          </a:xfrm>
          <a:prstGeom prst="rect">
            <a:avLst/>
          </a:prstGeom>
          <a:noFill/>
          <a:ln w="9525" algn="ctr">
            <a:noFill/>
            <a:miter lim="800000"/>
            <a:headEnd/>
            <a:tailEnd/>
          </a:ln>
          <a:effectLst/>
        </p:spPr>
        <p:txBody>
          <a:bodyPr>
            <a:spAutoFit/>
          </a:bodyPr>
          <a:lstStyle/>
          <a:p>
            <a:pPr marL="342900" indent="-342900"/>
            <a:r>
              <a:rPr lang="fa-IR" altLang="zh-CN" sz="3200">
                <a:cs typeface="Arial" pitchFamily="34" charset="0"/>
              </a:rPr>
              <a:t>افزايش انگيختگي، اجراي مهارتهاي ورزشي را تا حد معيني بهبود مي­بخشد. </a:t>
            </a:r>
          </a:p>
          <a:p>
            <a:pPr marL="342900" indent="-342900"/>
            <a:r>
              <a:rPr lang="fa-IR" altLang="zh-CN" sz="3200">
                <a:cs typeface="Arial" pitchFamily="34" charset="0"/>
              </a:rPr>
              <a:t>افزايش بيشتر درانگيختگي، سطح اجرا را پايين مي­آورد؛ </a:t>
            </a:r>
          </a:p>
          <a:p>
            <a:pPr marL="342900" indent="-342900"/>
            <a:r>
              <a:rPr lang="fa-IR" altLang="zh-CN" sz="3200">
                <a:cs typeface="Arial" pitchFamily="34" charset="0"/>
              </a:rPr>
              <a:t>مهارتهايي كه شامل تصميم گيري اندك و حركات عمده­اند، انگيختگي بيشتري را مي­طلبند،</a:t>
            </a:r>
            <a:r>
              <a:rPr lang="fa-IR" altLang="zh-CN" sz="3200"/>
              <a:t> </a:t>
            </a:r>
            <a:endParaRPr lang="en-US" sz="32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2836" name="Text Box 4"/>
          <p:cNvSpPr txBox="1">
            <a:spLocks noChangeArrowheads="1"/>
          </p:cNvSpPr>
          <p:nvPr/>
        </p:nvSpPr>
        <p:spPr bwMode="auto">
          <a:xfrm>
            <a:off x="468313" y="2492375"/>
            <a:ext cx="8208962" cy="2800350"/>
          </a:xfrm>
          <a:prstGeom prst="rect">
            <a:avLst/>
          </a:prstGeom>
          <a:noFill/>
          <a:ln w="9525" algn="ctr">
            <a:noFill/>
            <a:miter lim="800000"/>
            <a:headEnd/>
            <a:tailEnd/>
          </a:ln>
          <a:effectLst/>
        </p:spPr>
        <p:txBody>
          <a:bodyPr>
            <a:spAutoFit/>
          </a:bodyPr>
          <a:lstStyle/>
          <a:p>
            <a:pPr marL="342900" indent="-342900"/>
            <a:r>
              <a:rPr lang="fa-IR" altLang="zh-CN" sz="3200" b="1" i="1">
                <a:cs typeface="Arial" pitchFamily="34" charset="0"/>
              </a:rPr>
              <a:t>باريكي اداركي:</a:t>
            </a:r>
          </a:p>
          <a:p>
            <a:pPr marL="342900" indent="-342900"/>
            <a:r>
              <a:rPr lang="fa-IR" altLang="zh-CN">
                <a:cs typeface="Arial" pitchFamily="34" charset="0"/>
              </a:rPr>
              <a:t>يكي از تغييرات مهم در پردازش اطلاعات با سطح انگيختگي زياد است زيرا  اجرا كننده مي</a:t>
            </a:r>
            <a:r>
              <a:rPr lang="en-US" altLang="zh-CN">
                <a:ea typeface="SimSun" pitchFamily="2" charset="-122"/>
                <a:cs typeface="Arial" pitchFamily="34" charset="0"/>
              </a:rPr>
              <a:t>‎</a:t>
            </a:r>
            <a:r>
              <a:rPr lang="fa-IR" altLang="zh-CN">
                <a:cs typeface="Arial" pitchFamily="34" charset="0"/>
              </a:rPr>
              <a:t>تواند توجه بيشتري را به محركهاي مربوط يا محركهايي كه احتمال مي­رود مربوط باشند، اختصاص دهد. باريكي ادراكي همچنين بر اثر استفاده از مواد مخدر كم خوابي و بعضي از عوامل ديگر به وجود مي­آيد.</a:t>
            </a:r>
            <a:r>
              <a:rPr lang="fa-IR" altLang="zh-CN"/>
              <a:t> </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860" name="Text Box 4"/>
          <p:cNvSpPr txBox="1">
            <a:spLocks noChangeArrowheads="1"/>
          </p:cNvSpPr>
          <p:nvPr/>
        </p:nvSpPr>
        <p:spPr bwMode="auto">
          <a:xfrm>
            <a:off x="323850" y="1773238"/>
            <a:ext cx="8496300" cy="3759200"/>
          </a:xfrm>
          <a:prstGeom prst="rect">
            <a:avLst/>
          </a:prstGeom>
          <a:noFill/>
          <a:ln w="9525" algn="ctr">
            <a:noFill/>
            <a:miter lim="800000"/>
            <a:headEnd/>
            <a:tailEnd/>
          </a:ln>
          <a:effectLst/>
        </p:spPr>
        <p:txBody>
          <a:bodyPr>
            <a:spAutoFit/>
          </a:bodyPr>
          <a:lstStyle/>
          <a:p>
            <a:pPr marL="342900" indent="-342900">
              <a:spcBef>
                <a:spcPct val="50000"/>
              </a:spcBef>
            </a:pPr>
            <a:r>
              <a:rPr lang="fa-IR" sz="3600" b="1" i="1">
                <a:cs typeface="Arial" pitchFamily="34" charset="0"/>
              </a:rPr>
              <a:t>عيوب باريكي ادراكي :</a:t>
            </a:r>
            <a:r>
              <a:rPr lang="fa-IR" sz="3200">
                <a:cs typeface="Arial" pitchFamily="34" charset="0"/>
              </a:rPr>
              <a:t> </a:t>
            </a:r>
          </a:p>
          <a:p>
            <a:pPr marL="342900" indent="-342900"/>
            <a:r>
              <a:rPr lang="fa-IR" altLang="zh-CN" sz="3200">
                <a:cs typeface="Arial" pitchFamily="34" charset="0"/>
              </a:rPr>
              <a:t>باريكي ادراكي عيوبي نيز دارد، هر چند ممكن است باعث اجرايي بهتر شود. اين بهبود تا حدي امكان­پذير است كه محركي كه اتفاق مي­افتد همان محركي باشد كه انتظار آن مي­رفت.</a:t>
            </a:r>
          </a:p>
          <a:p>
            <a:pPr marL="342900" indent="-342900"/>
            <a:r>
              <a:rPr lang="fa-IR" altLang="zh-CN" sz="3200">
                <a:cs typeface="Arial" pitchFamily="34" charset="0"/>
              </a:rPr>
              <a:t>در صورتي كه محرك غيرمنتظره­اي رخ دهد، باريكي ادراكي باعث افت اجرا خواهد شد؛</a:t>
            </a:r>
            <a:r>
              <a:rPr lang="fa-IR" altLang="zh-CN" sz="3200"/>
              <a:t> </a:t>
            </a:r>
            <a:endParaRPr lang="en-US" sz="32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2836" name="Text Box 4"/>
          <p:cNvSpPr txBox="1">
            <a:spLocks noChangeArrowheads="1"/>
          </p:cNvSpPr>
          <p:nvPr/>
        </p:nvSpPr>
        <p:spPr bwMode="auto">
          <a:xfrm>
            <a:off x="468313" y="2492375"/>
            <a:ext cx="8208962" cy="2800350"/>
          </a:xfrm>
          <a:prstGeom prst="rect">
            <a:avLst/>
          </a:prstGeom>
          <a:noFill/>
          <a:ln w="9525" algn="ctr">
            <a:noFill/>
            <a:miter lim="800000"/>
            <a:headEnd/>
            <a:tailEnd/>
          </a:ln>
          <a:effectLst/>
        </p:spPr>
        <p:txBody>
          <a:bodyPr>
            <a:spAutoFit/>
          </a:bodyPr>
          <a:lstStyle/>
          <a:p>
            <a:pPr marL="342900" indent="-342900"/>
            <a:r>
              <a:rPr lang="fa-IR" altLang="zh-CN" sz="3200" b="1" i="1">
                <a:cs typeface="Arial" pitchFamily="34" charset="0"/>
              </a:rPr>
              <a:t>باريكي اداركي:</a:t>
            </a:r>
          </a:p>
          <a:p>
            <a:pPr marL="342900" indent="-342900"/>
            <a:r>
              <a:rPr lang="fa-IR" altLang="zh-CN">
                <a:cs typeface="Arial" pitchFamily="34" charset="0"/>
              </a:rPr>
              <a:t>يكي از تغييرات مهم در پردازش اطلاعات با سطح انگيختگي زياد است زيرا  اجرا كننده مي</a:t>
            </a:r>
            <a:r>
              <a:rPr lang="en-US" altLang="zh-CN">
                <a:ea typeface="SimSun" pitchFamily="2" charset="-122"/>
                <a:cs typeface="Arial" pitchFamily="34" charset="0"/>
              </a:rPr>
              <a:t>‎</a:t>
            </a:r>
            <a:r>
              <a:rPr lang="fa-IR" altLang="zh-CN">
                <a:cs typeface="Arial" pitchFamily="34" charset="0"/>
              </a:rPr>
              <a:t>تواند توجه بيشتري را به محركهاي مربوط يا محركهايي كه احتمال مي­رود مربوط باشند، اختصاص دهد. باريكي ادراكي همچنين بر اثر استفاده از مواد مخدر كم خوابي و بعضي از عوامل ديگر به وجود مي­آيد.</a:t>
            </a:r>
            <a:r>
              <a:rPr lang="fa-IR" altLang="zh-CN"/>
              <a:t> </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860" name="Text Box 4"/>
          <p:cNvSpPr txBox="1">
            <a:spLocks noChangeArrowheads="1"/>
          </p:cNvSpPr>
          <p:nvPr/>
        </p:nvSpPr>
        <p:spPr bwMode="auto">
          <a:xfrm>
            <a:off x="323850" y="1773238"/>
            <a:ext cx="8496300" cy="3759200"/>
          </a:xfrm>
          <a:prstGeom prst="rect">
            <a:avLst/>
          </a:prstGeom>
          <a:noFill/>
          <a:ln w="9525" algn="ctr">
            <a:noFill/>
            <a:miter lim="800000"/>
            <a:headEnd/>
            <a:tailEnd/>
          </a:ln>
          <a:effectLst/>
        </p:spPr>
        <p:txBody>
          <a:bodyPr>
            <a:spAutoFit/>
          </a:bodyPr>
          <a:lstStyle/>
          <a:p>
            <a:pPr marL="342900" indent="-342900">
              <a:spcBef>
                <a:spcPct val="50000"/>
              </a:spcBef>
            </a:pPr>
            <a:r>
              <a:rPr lang="fa-IR" sz="3600" b="1" i="1">
                <a:cs typeface="Arial" pitchFamily="34" charset="0"/>
              </a:rPr>
              <a:t>عيوب باريكي ادراكي :</a:t>
            </a:r>
            <a:r>
              <a:rPr lang="fa-IR" sz="3200">
                <a:cs typeface="Arial" pitchFamily="34" charset="0"/>
              </a:rPr>
              <a:t> </a:t>
            </a:r>
          </a:p>
          <a:p>
            <a:pPr marL="342900" indent="-342900"/>
            <a:r>
              <a:rPr lang="fa-IR" altLang="zh-CN" sz="3200">
                <a:cs typeface="Arial" pitchFamily="34" charset="0"/>
              </a:rPr>
              <a:t>باريكي ادراكي عيوبي نيز دارد، هر چند ممكن است باعث اجرايي بهتر شود. اين بهبود تا حدي امكان­پذير است كه محركي كه اتفاق مي­افتد همان محركي باشد كه انتظار آن مي­رفت.</a:t>
            </a:r>
          </a:p>
          <a:p>
            <a:pPr marL="342900" indent="-342900"/>
            <a:r>
              <a:rPr lang="fa-IR" altLang="zh-CN" sz="3200">
                <a:cs typeface="Arial" pitchFamily="34" charset="0"/>
              </a:rPr>
              <a:t>در صورتي كه محرك غيرمنتظره­اي رخ دهد، باريكي ادراكي باعث افت اجرا خواهد شد؛</a:t>
            </a:r>
            <a:r>
              <a:rPr lang="fa-IR" altLang="zh-CN" sz="3200"/>
              <a:t> </a:t>
            </a:r>
            <a:endParaRPr lang="en-US" sz="32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6932" name="Text Box 4"/>
          <p:cNvSpPr txBox="1">
            <a:spLocks noChangeArrowheads="1"/>
          </p:cNvSpPr>
          <p:nvPr/>
        </p:nvSpPr>
        <p:spPr bwMode="auto">
          <a:xfrm>
            <a:off x="468313" y="1773238"/>
            <a:ext cx="8207375" cy="4448175"/>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نظريه بهره برداري از نشانه­ها:</a:t>
            </a:r>
            <a:endParaRPr lang="fa-IR" altLang="zh-CN">
              <a:cs typeface="Arial" pitchFamily="34" charset="0"/>
            </a:endParaRPr>
          </a:p>
          <a:p>
            <a:pPr marL="342900" indent="-342900"/>
            <a:r>
              <a:rPr lang="fa-IR" altLang="zh-CN">
                <a:cs typeface="Arial" pitchFamily="34" charset="0"/>
              </a:rPr>
              <a:t>بهره برداري از نشانه­ها به تشريح افت كيفيت اجرا كه ناشي از سطح انگيختگي زياد است، كمك مي</a:t>
            </a:r>
            <a:r>
              <a:rPr lang="en-US" altLang="zh-CN">
                <a:ea typeface="SimSun" pitchFamily="2" charset="-122"/>
                <a:cs typeface="Arial" pitchFamily="34" charset="0"/>
              </a:rPr>
              <a:t>‎</a:t>
            </a:r>
            <a:r>
              <a:rPr lang="fa-IR" altLang="zh-CN">
                <a:cs typeface="Arial" pitchFamily="34" charset="0"/>
              </a:rPr>
              <a:t>كند. موقعي كه انگيزه كم و حوزه ادراكي وسيع است، اجراكننده به دامنه گسترده­اي از نشانه ها دسترسي دارد كه فقط تعداد محدودي از آنها به اجراي موثر مربوطند. اجرا از حد مطلوب پايين­تر است. به موازات افزايش سطح انگيختگي، توجه و نمركز فقط به نشانه­هاي مربوط معطوف شده، از نشانه­هاي نامربوط صرف نظر مي</a:t>
            </a:r>
            <a:r>
              <a:rPr lang="en-US" altLang="zh-CN">
                <a:ea typeface="SimSun" pitchFamily="2" charset="-122"/>
              </a:rPr>
              <a:t>‎</a:t>
            </a:r>
            <a:r>
              <a:rPr lang="fa-IR" altLang="zh-CN">
                <a:cs typeface="Arial" pitchFamily="34" charset="0"/>
              </a:rPr>
              <a:t>شود؛ لذا به دليل اينكه اجراكننده فقط به محركهاي مربوط پاسخ مي</a:t>
            </a:r>
            <a:r>
              <a:rPr lang="en-US" altLang="zh-CN">
                <a:ea typeface="SimSun" pitchFamily="2" charset="-122"/>
              </a:rPr>
              <a:t>‎</a:t>
            </a:r>
            <a:r>
              <a:rPr lang="fa-IR" altLang="zh-CN">
                <a:cs typeface="Arial" pitchFamily="34" charset="0"/>
              </a:rPr>
              <a:t>دهد، كارآيي او افزايش مي­يابد</a:t>
            </a:r>
            <a:r>
              <a:rPr lang="en-US" altLang="zh-CN">
                <a:ea typeface="SimSun" pitchFamily="2" charset="-122"/>
              </a:rPr>
              <a:t> </a:t>
            </a:r>
            <a:endParaRPr lang="en-US"/>
          </a:p>
        </p:txBody>
      </p:sp>
      <p:sp>
        <p:nvSpPr>
          <p:cNvPr id="1276933" name="Line 5"/>
          <p:cNvSpPr>
            <a:spLocks noChangeShapeType="1"/>
          </p:cNvSpPr>
          <p:nvPr/>
        </p:nvSpPr>
        <p:spPr bwMode="auto">
          <a:xfrm flipH="1">
            <a:off x="827088" y="6092825"/>
            <a:ext cx="6121400" cy="0"/>
          </a:xfrm>
          <a:prstGeom prst="line">
            <a:avLst/>
          </a:prstGeom>
          <a:noFill/>
          <a:ln w="38100">
            <a:solidFill>
              <a:srgbClr val="FF6600"/>
            </a:solidFill>
            <a:round/>
            <a:headEnd/>
            <a:tailEnd type="stealth" w="lg" len="lg"/>
          </a:ln>
          <a:effectLst/>
        </p:spPr>
        <p:txBody>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76933"/>
                                        </p:tgtEl>
                                        <p:attrNameLst>
                                          <p:attrName>style.visibility</p:attrName>
                                        </p:attrNameLst>
                                      </p:cBhvr>
                                      <p:to>
                                        <p:strVal val="visible"/>
                                      </p:to>
                                    </p:set>
                                    <p:animEffect transition="in" filter="strips(downLeft)">
                                      <p:cBhvr>
                                        <p:cTn id="7" dur="500"/>
                                        <p:tgtEl>
                                          <p:spTgt spid="12769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693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956" name="Text Box 4"/>
          <p:cNvSpPr txBox="1">
            <a:spLocks noChangeArrowheads="1"/>
          </p:cNvSpPr>
          <p:nvPr/>
        </p:nvSpPr>
        <p:spPr bwMode="auto">
          <a:xfrm>
            <a:off x="539750" y="2565400"/>
            <a:ext cx="6913563" cy="3081338"/>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با بالا رفتن بيش از حد سطح انگيختگي و در نتيجه باريك شدن بيشتر دامنه ادراك، حتي برخي از نشانه­هاي مربوط ناديده گرفته مي</a:t>
            </a:r>
            <a:r>
              <a:rPr lang="en-US" altLang="zh-CN">
                <a:ea typeface="SimSun" pitchFamily="2" charset="-122"/>
                <a:cs typeface="Arial" pitchFamily="34" charset="0"/>
              </a:rPr>
              <a:t>‎</a:t>
            </a:r>
            <a:r>
              <a:rPr lang="fa-IR" altLang="zh-CN">
                <a:cs typeface="Arial" pitchFamily="34" charset="0"/>
              </a:rPr>
              <a:t>شوند. به همين دليل كيفيت اجرا آسيب مي­بيند، انگيختگي در اوج خود منجر به «گوش به زنگ بودن شديد» يا آشفتگي مي</a:t>
            </a:r>
            <a:r>
              <a:rPr lang="en-US" altLang="zh-CN">
                <a:ea typeface="SimSun" pitchFamily="2" charset="-122"/>
              </a:rPr>
              <a:t>‎</a:t>
            </a:r>
            <a:r>
              <a:rPr lang="fa-IR" altLang="zh-CN">
                <a:cs typeface="Arial" pitchFamily="34" charset="0"/>
              </a:rPr>
              <a:t>شود. عموماً  به نام «پانيك» معروف است. حالت انگيختگي  زياد، كنترل  حركات را ضعيفتر مي</a:t>
            </a:r>
            <a:r>
              <a:rPr lang="en-US" altLang="zh-CN">
                <a:ea typeface="SimSun" pitchFamily="2" charset="-122"/>
              </a:rPr>
              <a:t>‎</a:t>
            </a:r>
            <a:r>
              <a:rPr lang="fa-IR" altLang="zh-CN">
                <a:cs typeface="Arial" pitchFamily="34" charset="0"/>
              </a:rPr>
              <a:t>كند.</a:t>
            </a:r>
            <a:r>
              <a:rPr lang="fa-IR" altLang="zh-CN"/>
              <a:t> </a:t>
            </a:r>
            <a:endParaRPr lang="en-US"/>
          </a:p>
        </p:txBody>
      </p:sp>
      <p:cxnSp>
        <p:nvCxnSpPr>
          <p:cNvPr id="1277958" name="AutoShape 6"/>
          <p:cNvCxnSpPr>
            <a:cxnSpLocks noChangeShapeType="1"/>
          </p:cNvCxnSpPr>
          <p:nvPr/>
        </p:nvCxnSpPr>
        <p:spPr bwMode="auto">
          <a:xfrm rot="10800000" flipV="1">
            <a:off x="7667625" y="1989138"/>
            <a:ext cx="1152525" cy="863600"/>
          </a:xfrm>
          <a:prstGeom prst="bentConnector3">
            <a:avLst>
              <a:gd name="adj1" fmla="val 50000"/>
            </a:avLst>
          </a:prstGeom>
          <a:noFill/>
          <a:ln w="38100">
            <a:solidFill>
              <a:srgbClr val="FF6600"/>
            </a:solidFill>
            <a:miter lim="800000"/>
            <a:headEnd/>
            <a:tailEnd type="stealth" w="lg" len="lg"/>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1277958"/>
                                        </p:tgtEl>
                                        <p:attrNameLst>
                                          <p:attrName>style.visibility</p:attrName>
                                        </p:attrNameLst>
                                      </p:cBhvr>
                                      <p:to>
                                        <p:strVal val="visible"/>
                                      </p:to>
                                    </p:set>
                                    <p:animEffect transition="in" filter="strips(downLeft)">
                                      <p:cBhvr>
                                        <p:cTn id="7" dur="500"/>
                                        <p:tgtEl>
                                          <p:spTgt spid="1277958"/>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277956"/>
                                        </p:tgtEl>
                                        <p:attrNameLst>
                                          <p:attrName>style.visibility</p:attrName>
                                        </p:attrNameLst>
                                      </p:cBhvr>
                                      <p:to>
                                        <p:strVal val="visible"/>
                                      </p:to>
                                    </p:set>
                                    <p:anim calcmode="lin" valueType="num">
                                      <p:cBhvr additive="base">
                                        <p:cTn id="10" dur="500" fill="hold"/>
                                        <p:tgtEl>
                                          <p:spTgt spid="1277956"/>
                                        </p:tgtEl>
                                        <p:attrNameLst>
                                          <p:attrName>ppt_x</p:attrName>
                                        </p:attrNameLst>
                                      </p:cBhvr>
                                      <p:tavLst>
                                        <p:tav tm="0">
                                          <p:val>
                                            <p:strVal val="#ppt_x"/>
                                          </p:val>
                                        </p:tav>
                                        <p:tav tm="100000">
                                          <p:val>
                                            <p:strVal val="#ppt_x"/>
                                          </p:val>
                                        </p:tav>
                                      </p:tavLst>
                                    </p:anim>
                                    <p:anim calcmode="lin" valueType="num">
                                      <p:cBhvr additive="base">
                                        <p:cTn id="11" dur="500" fill="hold"/>
                                        <p:tgtEl>
                                          <p:spTgt spid="12779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795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8" name="Text Box 4"/>
          <p:cNvSpPr txBox="1">
            <a:spLocks noChangeArrowheads="1"/>
          </p:cNvSpPr>
          <p:nvPr/>
        </p:nvSpPr>
        <p:spPr bwMode="auto">
          <a:xfrm>
            <a:off x="539750" y="1916113"/>
            <a:ext cx="7993063" cy="4087812"/>
          </a:xfrm>
          <a:prstGeom prst="rect">
            <a:avLst/>
          </a:prstGeom>
          <a:noFill/>
          <a:ln w="9525" algn="ctr">
            <a:noFill/>
            <a:miter lim="800000"/>
            <a:headEnd/>
            <a:tailEnd/>
          </a:ln>
          <a:effectLst/>
        </p:spPr>
        <p:txBody>
          <a:bodyPr>
            <a:spAutoFit/>
          </a:bodyPr>
          <a:lstStyle/>
          <a:p>
            <a:pPr marL="342900" indent="-342900"/>
            <a:r>
              <a:rPr lang="fa-IR" altLang="zh-CN" sz="3200">
                <a:cs typeface="Arial" pitchFamily="34" charset="0"/>
              </a:rPr>
              <a:t>سطح بهينه انگيختگي با توجه به تكليف حركتي تغيير مي</a:t>
            </a:r>
            <a:r>
              <a:rPr lang="en-US" altLang="zh-CN" sz="3200">
                <a:ea typeface="SimSun" pitchFamily="2" charset="-122"/>
                <a:cs typeface="Arial" pitchFamily="34" charset="0"/>
              </a:rPr>
              <a:t>‎</a:t>
            </a:r>
            <a:r>
              <a:rPr lang="fa-IR" altLang="zh-CN" sz="3200">
                <a:cs typeface="Arial" pitchFamily="34" charset="0"/>
              </a:rPr>
              <a:t>كند   مهارتهايي كه به تصميم گيري و كنترل ظريف حركتي نياز دارند، از برانگيختگي زياد آسيب مي­بينند مهارتهايي كه به نيروي زياد نيازمندند، از سطح انگيختگي كم آسيب مي بينند. </a:t>
            </a:r>
          </a:p>
          <a:p>
            <a:pPr marL="342900" indent="-342900"/>
            <a:r>
              <a:rPr lang="fa-IR" altLang="zh-CN" sz="3200">
                <a:cs typeface="Arial" pitchFamily="34" charset="0"/>
              </a:rPr>
              <a:t>در باريكي ادراكي در اين حالت واكنش به نشانه­هاي غير منتظره كم شده، واكنش به نشانه­هاي مورد انتظار زياد مي</a:t>
            </a:r>
            <a:r>
              <a:rPr lang="en-US" altLang="zh-CN" sz="3200">
                <a:ea typeface="SimSun" pitchFamily="2" charset="-122"/>
              </a:rPr>
              <a:t>‎</a:t>
            </a:r>
            <a:r>
              <a:rPr lang="fa-IR" altLang="zh-CN" sz="3200">
                <a:cs typeface="Arial" pitchFamily="34" charset="0"/>
              </a:rPr>
              <a:t>شود.</a:t>
            </a:r>
            <a:r>
              <a:rPr lang="fa-IR" altLang="zh-CN" sz="3200"/>
              <a:t> </a:t>
            </a:r>
            <a:endParaRPr lang="en-US" sz="3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7" name="Rectangle 3"/>
          <p:cNvSpPr>
            <a:spLocks noGrp="1" noChangeArrowheads="1"/>
          </p:cNvSpPr>
          <p:nvPr>
            <p:ph type="body" idx="4294967295"/>
          </p:nvPr>
        </p:nvSpPr>
        <p:spPr>
          <a:xfrm>
            <a:off x="1150938" y="1773238"/>
            <a:ext cx="7993062" cy="4464050"/>
          </a:xfrm>
        </p:spPr>
        <p:txBody>
          <a:bodyPr/>
          <a:lstStyle/>
          <a:p>
            <a:pPr algn="justLow" rtl="1">
              <a:buClr>
                <a:srgbClr val="FF6600"/>
              </a:buClr>
              <a:buFont typeface="Wingdings" pitchFamily="2" charset="2"/>
              <a:buNone/>
            </a:pPr>
            <a:r>
              <a:rPr lang="fa-IR" altLang="zh-CN">
                <a:cs typeface="Arial" pitchFamily="34" charset="0"/>
              </a:rPr>
              <a:t>4- نكته پاياني مهارتهاي حركتي آن است كه اجرا كننده، اين عمل را در حداقل زمان انجام دهد. موقعي كه سرعت اجراي مهارت زياد مي</a:t>
            </a:r>
            <a:r>
              <a:rPr lang="en-US" altLang="zh-CN">
                <a:ea typeface="SimSun" pitchFamily="2" charset="-122"/>
                <a:cs typeface="Arial" pitchFamily="34" charset="0"/>
              </a:rPr>
              <a:t>‎</a:t>
            </a:r>
            <a:r>
              <a:rPr lang="fa-IR" altLang="zh-CN">
                <a:cs typeface="Arial" pitchFamily="34" charset="0"/>
              </a:rPr>
              <a:t>شود ممكن است  دقت حركت كم شود و حركات بيقواره­اي به وجود آيد كه بندرت به نتيجه دلخواه و مورد نظر مي</a:t>
            </a:r>
            <a:r>
              <a:rPr lang="en-US" altLang="zh-CN">
                <a:ea typeface="SimSun" pitchFamily="2" charset="-122"/>
              </a:rPr>
              <a:t>‎</a:t>
            </a:r>
            <a:r>
              <a:rPr lang="fa-IR" altLang="zh-CN">
                <a:cs typeface="Arial" pitchFamily="34" charset="0"/>
              </a:rPr>
              <a:t>رسد. علاوه بر اين، با افزايش سرعت، ميزان انرژي مصرفي نيز بالا مي رود؛</a:t>
            </a:r>
            <a:r>
              <a:rPr lang="fa-IR" altLang="zh-CN"/>
              <a:t> </a:t>
            </a:r>
            <a:endParaRPr lang="en-US"/>
          </a:p>
        </p:txBody>
      </p:sp>
    </p:spTree>
  </p:cSld>
  <p:clrMapOvr>
    <a:masterClrMapping/>
  </p:clrMapOvr>
  <p:transition spd="slow">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2052" name="Text Box 4"/>
          <p:cNvSpPr txBox="1">
            <a:spLocks noChangeArrowheads="1"/>
          </p:cNvSpPr>
          <p:nvPr/>
        </p:nvSpPr>
        <p:spPr bwMode="auto">
          <a:xfrm>
            <a:off x="395288" y="1773238"/>
            <a:ext cx="8280400" cy="4021137"/>
          </a:xfrm>
          <a:prstGeom prst="rect">
            <a:avLst/>
          </a:prstGeom>
          <a:noFill/>
          <a:ln w="9525" algn="ctr">
            <a:noFill/>
            <a:miter lim="800000"/>
            <a:headEnd/>
            <a:tailEnd/>
          </a:ln>
          <a:effectLst/>
        </p:spPr>
        <p:txBody>
          <a:bodyPr>
            <a:spAutoFit/>
          </a:bodyPr>
          <a:lstStyle/>
          <a:p>
            <a:pPr marL="342900" indent="-342900"/>
            <a:r>
              <a:rPr lang="fa-IR" altLang="zh-CN" b="1">
                <a:cs typeface="Arial" pitchFamily="34" charset="0"/>
              </a:rPr>
              <a:t>توجه: محدوديت در توانايي پردازش</a:t>
            </a:r>
            <a:endParaRPr lang="en-US" altLang="zh-CN">
              <a:ea typeface="SimSun" pitchFamily="2" charset="-122"/>
              <a:cs typeface="Arial" pitchFamily="34" charset="0"/>
            </a:endParaRPr>
          </a:p>
          <a:p>
            <a:pPr marL="342900" indent="-342900"/>
            <a:r>
              <a:rPr lang="en-US" altLang="zh-CN">
                <a:ea typeface="SimSun" pitchFamily="2" charset="-122"/>
                <a:cs typeface="Arial" pitchFamily="34" charset="0"/>
              </a:rPr>
              <a:t>       </a:t>
            </a:r>
            <a:r>
              <a:rPr lang="fa-IR" altLang="zh-CN">
                <a:cs typeface="Arial" pitchFamily="34" charset="0"/>
              </a:rPr>
              <a:t> اگر اطلاعات رسيده بيش از توانايي پردازش باشد، آن اطلاعات از دست خواهد رفت. توجه يك پديده طولي است كه در آن تمركز روي يك موضوع و سپس روي موضوع ديگر معطوف خواهد شد. توجه گاهي به محرك حسي خارجي زماني بر اعمال ذهني داخلي و گاهي بر اطلاعات حسي داخلي متمركز مي</a:t>
            </a:r>
            <a:r>
              <a:rPr lang="en-US" altLang="zh-CN">
                <a:ea typeface="SimSun" pitchFamily="2" charset="-122"/>
              </a:rPr>
              <a:t>‎</a:t>
            </a:r>
            <a:r>
              <a:rPr lang="fa-IR" altLang="zh-CN">
                <a:cs typeface="Arial" pitchFamily="34" charset="0"/>
              </a:rPr>
              <a:t>شود در انجام دو عمل در يك زمان، مشكلات شناخته شده­اي وجود دارد كه اكثر آنها ناشي از محدوديت در ظرفيت كلي پردازش اطلاعات است. اگر  تكليف اوليه پيجيده تر باشد.</a:t>
            </a:r>
            <a:r>
              <a:rPr lang="fa-IR" altLang="zh-CN"/>
              <a:t> </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5124" name="Oval 4"/>
          <p:cNvSpPr>
            <a:spLocks noChangeArrowheads="1"/>
          </p:cNvSpPr>
          <p:nvPr/>
        </p:nvSpPr>
        <p:spPr bwMode="auto">
          <a:xfrm>
            <a:off x="539750" y="3025775"/>
            <a:ext cx="2354263" cy="2425700"/>
          </a:xfrm>
          <a:prstGeom prst="ellipse">
            <a:avLst/>
          </a:prstGeom>
          <a:solidFill>
            <a:srgbClr val="FFFFFF"/>
          </a:solidFill>
          <a:ln w="9525">
            <a:solidFill>
              <a:srgbClr val="000000"/>
            </a:solidFill>
            <a:round/>
            <a:headEnd/>
            <a:tailEnd/>
          </a:ln>
        </p:spPr>
        <p:txBody>
          <a:bodyPr/>
          <a:lstStyle/>
          <a:p>
            <a:pPr algn="l" rtl="0">
              <a:spcBef>
                <a:spcPct val="0"/>
              </a:spcBef>
              <a:buClrTx/>
              <a:buSzTx/>
              <a:buFontTx/>
              <a:buNone/>
            </a:pPr>
            <a:r>
              <a:rPr kumimoji="0" lang="ar-SA" sz="1600">
                <a:latin typeface="B Yagut" charset="-78"/>
                <a:cs typeface="B Yagut" charset="-78"/>
              </a:rPr>
              <a:t>باقیمانده توجه برای</a:t>
            </a:r>
            <a:r>
              <a:rPr kumimoji="0" lang="en-US" sz="1600">
                <a:latin typeface="B Yagut" charset="-78"/>
                <a:cs typeface="Times New Roman" pitchFamily="18" charset="0"/>
              </a:rPr>
              <a:t> </a:t>
            </a:r>
          </a:p>
          <a:p>
            <a:pPr algn="l" rtl="0">
              <a:spcBef>
                <a:spcPct val="0"/>
              </a:spcBef>
              <a:buClrTx/>
              <a:buSzTx/>
              <a:buFontTx/>
              <a:buNone/>
            </a:pPr>
            <a:r>
              <a:rPr kumimoji="0" lang="ar-SA" sz="1600">
                <a:latin typeface="B Yagut" charset="-78"/>
                <a:cs typeface="B Yagut" charset="-78"/>
              </a:rPr>
              <a:t>تکلیف حرکتی ثانوی</a:t>
            </a:r>
            <a:endParaRPr kumimoji="0" lang="en-US" sz="1600">
              <a:latin typeface="B Yagut" charset="-78"/>
              <a:cs typeface="Times New Roman" pitchFamily="18" charset="0"/>
            </a:endParaRPr>
          </a:p>
          <a:p>
            <a:pPr algn="l" rtl="0">
              <a:spcBef>
                <a:spcPct val="0"/>
              </a:spcBef>
              <a:buClrTx/>
              <a:buSzTx/>
              <a:buFontTx/>
              <a:buNone/>
            </a:pPr>
            <a:endParaRPr kumimoji="0" lang="en-US" sz="1600">
              <a:latin typeface="B Yagut" charset="-78"/>
              <a:cs typeface="Times New Roman" pitchFamily="18" charset="0"/>
            </a:endParaRPr>
          </a:p>
          <a:p>
            <a:pPr algn="l" rtl="0">
              <a:spcBef>
                <a:spcPct val="0"/>
              </a:spcBef>
              <a:buClrTx/>
              <a:buSzTx/>
              <a:buFontTx/>
              <a:buNone/>
            </a:pPr>
            <a:endParaRPr kumimoji="0" lang="en-US" sz="1600">
              <a:latin typeface="B Yagut" charset="-78"/>
              <a:cs typeface="Times New Roman" pitchFamily="18" charset="0"/>
            </a:endParaRPr>
          </a:p>
          <a:p>
            <a:pPr algn="ctr" rtl="0">
              <a:spcBef>
                <a:spcPct val="0"/>
              </a:spcBef>
              <a:buClrTx/>
              <a:buSzTx/>
              <a:buFontTx/>
              <a:buNone/>
            </a:pPr>
            <a:r>
              <a:rPr kumimoji="0" lang="ar-SA" sz="1600">
                <a:latin typeface="B Yagut" charset="-78"/>
                <a:cs typeface="B Yagut" charset="-78"/>
              </a:rPr>
              <a:t>توجه مورد نیاز برای تکلیف حرکتی ساده و اصلی</a:t>
            </a:r>
            <a:endParaRPr kumimoji="0" lang="en-US" sz="1600">
              <a:latin typeface="B Yagut" charset="-78"/>
              <a:cs typeface="B Yagut" charset="-78"/>
            </a:endParaRPr>
          </a:p>
          <a:p>
            <a:pPr algn="l" rtl="0">
              <a:spcBef>
                <a:spcPct val="0"/>
              </a:spcBef>
              <a:buClrTx/>
              <a:buSzTx/>
              <a:buFontTx/>
              <a:buNone/>
            </a:pPr>
            <a:endParaRPr kumimoji="0" lang="en-US" sz="1600">
              <a:latin typeface="B Yagut" charset="-78"/>
              <a:cs typeface="B Yagut" charset="-78"/>
            </a:endParaRPr>
          </a:p>
        </p:txBody>
      </p:sp>
      <p:sp>
        <p:nvSpPr>
          <p:cNvPr id="1285125" name="Line 5"/>
          <p:cNvSpPr>
            <a:spLocks noChangeShapeType="1"/>
          </p:cNvSpPr>
          <p:nvPr/>
        </p:nvSpPr>
        <p:spPr bwMode="auto">
          <a:xfrm>
            <a:off x="787400" y="3448050"/>
            <a:ext cx="914400" cy="914400"/>
          </a:xfrm>
          <a:prstGeom prst="line">
            <a:avLst/>
          </a:prstGeom>
          <a:noFill/>
          <a:ln w="9525">
            <a:solidFill>
              <a:srgbClr val="000000"/>
            </a:solidFill>
            <a:round/>
            <a:headEnd/>
            <a:tailEnd/>
          </a:ln>
        </p:spPr>
        <p:txBody>
          <a:bodyPr/>
          <a:lstStyle/>
          <a:p>
            <a:endParaRPr lang="fa-IR"/>
          </a:p>
        </p:txBody>
      </p:sp>
      <p:sp>
        <p:nvSpPr>
          <p:cNvPr id="1285126" name="Line 6"/>
          <p:cNvSpPr>
            <a:spLocks noChangeShapeType="1"/>
          </p:cNvSpPr>
          <p:nvPr/>
        </p:nvSpPr>
        <p:spPr bwMode="auto">
          <a:xfrm flipV="1">
            <a:off x="1712913" y="3924300"/>
            <a:ext cx="1143000" cy="414338"/>
          </a:xfrm>
          <a:prstGeom prst="line">
            <a:avLst/>
          </a:prstGeom>
          <a:noFill/>
          <a:ln w="9525">
            <a:solidFill>
              <a:srgbClr val="000000"/>
            </a:solidFill>
            <a:round/>
            <a:headEnd/>
            <a:tailEnd/>
          </a:ln>
        </p:spPr>
        <p:txBody>
          <a:bodyPr/>
          <a:lstStyle/>
          <a:p>
            <a:endParaRPr lang="fa-IR"/>
          </a:p>
        </p:txBody>
      </p:sp>
      <p:sp>
        <p:nvSpPr>
          <p:cNvPr id="1285127" name="Line 7"/>
          <p:cNvSpPr>
            <a:spLocks noChangeShapeType="1"/>
          </p:cNvSpPr>
          <p:nvPr/>
        </p:nvSpPr>
        <p:spPr bwMode="auto">
          <a:xfrm flipH="1" flipV="1">
            <a:off x="1651000" y="3181350"/>
            <a:ext cx="325438" cy="163513"/>
          </a:xfrm>
          <a:prstGeom prst="line">
            <a:avLst/>
          </a:prstGeom>
          <a:noFill/>
          <a:ln w="9525">
            <a:solidFill>
              <a:srgbClr val="000000"/>
            </a:solidFill>
            <a:round/>
            <a:headEnd/>
            <a:tailEnd/>
          </a:ln>
        </p:spPr>
        <p:txBody>
          <a:bodyPr/>
          <a:lstStyle/>
          <a:p>
            <a:endParaRPr lang="fa-IR"/>
          </a:p>
        </p:txBody>
      </p:sp>
      <p:sp>
        <p:nvSpPr>
          <p:cNvPr id="1285128" name="Line 8"/>
          <p:cNvSpPr>
            <a:spLocks noChangeShapeType="1"/>
          </p:cNvSpPr>
          <p:nvPr/>
        </p:nvSpPr>
        <p:spPr bwMode="auto">
          <a:xfrm flipV="1">
            <a:off x="1651000" y="3054350"/>
            <a:ext cx="228600" cy="114300"/>
          </a:xfrm>
          <a:prstGeom prst="line">
            <a:avLst/>
          </a:prstGeom>
          <a:noFill/>
          <a:ln w="9525">
            <a:solidFill>
              <a:srgbClr val="000000"/>
            </a:solidFill>
            <a:round/>
            <a:headEnd/>
            <a:tailEnd/>
          </a:ln>
        </p:spPr>
        <p:txBody>
          <a:bodyPr/>
          <a:lstStyle/>
          <a:p>
            <a:endParaRPr lang="fa-IR"/>
          </a:p>
        </p:txBody>
      </p:sp>
      <p:sp>
        <p:nvSpPr>
          <p:cNvPr id="1285129" name="Line 9"/>
          <p:cNvSpPr>
            <a:spLocks noChangeShapeType="1"/>
          </p:cNvSpPr>
          <p:nvPr/>
        </p:nvSpPr>
        <p:spPr bwMode="auto">
          <a:xfrm flipH="1" flipV="1">
            <a:off x="1624013" y="2781300"/>
            <a:ext cx="228600" cy="228600"/>
          </a:xfrm>
          <a:prstGeom prst="line">
            <a:avLst/>
          </a:prstGeom>
          <a:noFill/>
          <a:ln w="9525">
            <a:solidFill>
              <a:srgbClr val="000000"/>
            </a:solidFill>
            <a:round/>
            <a:headEnd/>
            <a:tailEnd/>
          </a:ln>
        </p:spPr>
        <p:txBody>
          <a:bodyPr/>
          <a:lstStyle/>
          <a:p>
            <a:endParaRPr lang="fa-IR"/>
          </a:p>
        </p:txBody>
      </p:sp>
      <p:sp>
        <p:nvSpPr>
          <p:cNvPr id="1285130" name="Line 10"/>
          <p:cNvSpPr>
            <a:spLocks noChangeShapeType="1"/>
          </p:cNvSpPr>
          <p:nvPr/>
        </p:nvSpPr>
        <p:spPr bwMode="auto">
          <a:xfrm flipV="1">
            <a:off x="1624013" y="2438400"/>
            <a:ext cx="1587" cy="342900"/>
          </a:xfrm>
          <a:prstGeom prst="line">
            <a:avLst/>
          </a:prstGeom>
          <a:noFill/>
          <a:ln w="9525">
            <a:solidFill>
              <a:srgbClr val="000000"/>
            </a:solidFill>
            <a:round/>
            <a:headEnd/>
            <a:tailEnd type="triangle" w="med" len="med"/>
          </a:ln>
        </p:spPr>
        <p:txBody>
          <a:bodyPr/>
          <a:lstStyle/>
          <a:p>
            <a:endParaRPr lang="fa-IR"/>
          </a:p>
        </p:txBody>
      </p:sp>
      <p:sp>
        <p:nvSpPr>
          <p:cNvPr id="1285131" name="Oval 11"/>
          <p:cNvSpPr>
            <a:spLocks noChangeArrowheads="1"/>
          </p:cNvSpPr>
          <p:nvPr/>
        </p:nvSpPr>
        <p:spPr bwMode="auto">
          <a:xfrm>
            <a:off x="4197350" y="3014663"/>
            <a:ext cx="2354263" cy="2425700"/>
          </a:xfrm>
          <a:prstGeom prst="ellipse">
            <a:avLst/>
          </a:prstGeom>
          <a:solidFill>
            <a:srgbClr val="FFFFFF"/>
          </a:solidFill>
          <a:ln w="9525">
            <a:solidFill>
              <a:srgbClr val="000000"/>
            </a:solidFill>
            <a:round/>
            <a:headEnd/>
            <a:tailEnd/>
          </a:ln>
        </p:spPr>
        <p:txBody>
          <a:bodyPr/>
          <a:lstStyle/>
          <a:p>
            <a:pPr algn="l" rtl="0">
              <a:spcBef>
                <a:spcPct val="0"/>
              </a:spcBef>
              <a:buClrTx/>
              <a:buSzTx/>
              <a:buFontTx/>
              <a:buNone/>
            </a:pPr>
            <a:endParaRPr kumimoji="0" lang="en-US" sz="1600">
              <a:latin typeface="B Yagut" charset="-78"/>
              <a:cs typeface="B Yagut" charset="-78"/>
            </a:endParaRPr>
          </a:p>
          <a:p>
            <a:pPr algn="l" rtl="0">
              <a:spcBef>
                <a:spcPct val="0"/>
              </a:spcBef>
              <a:buClrTx/>
              <a:buSzTx/>
              <a:buFontTx/>
              <a:buNone/>
            </a:pPr>
            <a:endParaRPr kumimoji="0" lang="en-US" sz="1600">
              <a:latin typeface="B Yagut" charset="-78"/>
              <a:cs typeface="B Yagut" charset="-78"/>
            </a:endParaRPr>
          </a:p>
          <a:p>
            <a:pPr algn="l" rtl="0">
              <a:spcBef>
                <a:spcPct val="0"/>
              </a:spcBef>
              <a:buClrTx/>
              <a:buSzTx/>
              <a:buFontTx/>
              <a:buNone/>
            </a:pPr>
            <a:endParaRPr kumimoji="0" lang="en-US" sz="1600">
              <a:latin typeface="B Yagut" charset="-78"/>
              <a:cs typeface="B Yagut" charset="-78"/>
            </a:endParaRPr>
          </a:p>
          <a:p>
            <a:pPr algn="l" rtl="0">
              <a:spcBef>
                <a:spcPct val="0"/>
              </a:spcBef>
              <a:buClrTx/>
              <a:buSzTx/>
              <a:buFontTx/>
              <a:buNone/>
            </a:pPr>
            <a:endParaRPr kumimoji="0" lang="en-US" sz="1600">
              <a:latin typeface="B Yagut" charset="-78"/>
              <a:cs typeface="B Yagut" charset="-78"/>
            </a:endParaRPr>
          </a:p>
          <a:p>
            <a:pPr algn="ctr" rtl="0">
              <a:spcBef>
                <a:spcPct val="0"/>
              </a:spcBef>
              <a:buClrTx/>
              <a:buSzTx/>
              <a:buFontTx/>
              <a:buNone/>
            </a:pPr>
            <a:r>
              <a:rPr kumimoji="0" lang="ar-SA" sz="1600">
                <a:latin typeface="B Yagut" charset="-78"/>
                <a:cs typeface="B Yagut" charset="-78"/>
              </a:rPr>
              <a:t>توجه مورد نیاز برای تکلیف</a:t>
            </a:r>
            <a:endParaRPr kumimoji="0" lang="en-US" sz="1600">
              <a:latin typeface="B Yagut" charset="-78"/>
              <a:cs typeface="B Yagut" charset="-78"/>
            </a:endParaRPr>
          </a:p>
          <a:p>
            <a:pPr algn="ctr" rtl="0">
              <a:spcBef>
                <a:spcPct val="0"/>
              </a:spcBef>
              <a:buClrTx/>
              <a:buSzTx/>
              <a:buFontTx/>
              <a:buNone/>
            </a:pPr>
            <a:r>
              <a:rPr kumimoji="0" lang="ar-SA" sz="1600">
                <a:latin typeface="B Yagut" charset="-78"/>
                <a:cs typeface="B Yagut" charset="-78"/>
              </a:rPr>
              <a:t>حرکتی پیجیده اصلی</a:t>
            </a:r>
            <a:endParaRPr kumimoji="0" lang="en-US" sz="1600">
              <a:latin typeface="B Yagut" charset="-78"/>
              <a:cs typeface="B Yagut" charset="-78"/>
            </a:endParaRPr>
          </a:p>
        </p:txBody>
      </p:sp>
      <p:sp>
        <p:nvSpPr>
          <p:cNvPr id="1285132" name="Oval 12"/>
          <p:cNvSpPr>
            <a:spLocks noChangeArrowheads="1"/>
          </p:cNvSpPr>
          <p:nvPr/>
        </p:nvSpPr>
        <p:spPr bwMode="auto">
          <a:xfrm>
            <a:off x="2006600" y="3292475"/>
            <a:ext cx="114300" cy="114300"/>
          </a:xfrm>
          <a:prstGeom prst="ellipse">
            <a:avLst/>
          </a:prstGeom>
          <a:solidFill>
            <a:srgbClr val="FFFFFF"/>
          </a:solidFill>
          <a:ln w="9525">
            <a:solidFill>
              <a:srgbClr val="000000"/>
            </a:solidFill>
            <a:round/>
            <a:headEnd/>
            <a:tailEnd/>
          </a:ln>
        </p:spPr>
        <p:txBody>
          <a:bodyPr/>
          <a:lstStyle/>
          <a:p>
            <a:endParaRPr lang="fa-IR"/>
          </a:p>
        </p:txBody>
      </p:sp>
      <p:sp>
        <p:nvSpPr>
          <p:cNvPr id="1285133" name="Oval 13"/>
          <p:cNvSpPr>
            <a:spLocks noChangeArrowheads="1"/>
          </p:cNvSpPr>
          <p:nvPr/>
        </p:nvSpPr>
        <p:spPr bwMode="auto">
          <a:xfrm>
            <a:off x="5341938" y="3627438"/>
            <a:ext cx="114300" cy="114300"/>
          </a:xfrm>
          <a:prstGeom prst="ellipse">
            <a:avLst/>
          </a:prstGeom>
          <a:solidFill>
            <a:srgbClr val="FFFFFF"/>
          </a:solidFill>
          <a:ln w="9525">
            <a:solidFill>
              <a:srgbClr val="000000"/>
            </a:solidFill>
            <a:round/>
            <a:headEnd/>
            <a:tailEnd/>
          </a:ln>
        </p:spPr>
        <p:txBody>
          <a:bodyPr/>
          <a:lstStyle/>
          <a:p>
            <a:endParaRPr lang="fa-IR"/>
          </a:p>
        </p:txBody>
      </p:sp>
      <p:sp>
        <p:nvSpPr>
          <p:cNvPr id="1285134" name="Line 14"/>
          <p:cNvSpPr>
            <a:spLocks noChangeShapeType="1"/>
          </p:cNvSpPr>
          <p:nvPr/>
        </p:nvSpPr>
        <p:spPr bwMode="auto">
          <a:xfrm>
            <a:off x="4608513" y="3273425"/>
            <a:ext cx="800100" cy="1108075"/>
          </a:xfrm>
          <a:prstGeom prst="line">
            <a:avLst/>
          </a:prstGeom>
          <a:noFill/>
          <a:ln w="9525">
            <a:solidFill>
              <a:srgbClr val="000000"/>
            </a:solidFill>
            <a:round/>
            <a:headEnd/>
            <a:tailEnd/>
          </a:ln>
        </p:spPr>
        <p:txBody>
          <a:bodyPr/>
          <a:lstStyle/>
          <a:p>
            <a:endParaRPr lang="fa-IR"/>
          </a:p>
        </p:txBody>
      </p:sp>
      <p:sp>
        <p:nvSpPr>
          <p:cNvPr id="1285135" name="Line 15"/>
          <p:cNvSpPr>
            <a:spLocks noChangeShapeType="1"/>
          </p:cNvSpPr>
          <p:nvPr/>
        </p:nvSpPr>
        <p:spPr bwMode="auto">
          <a:xfrm flipV="1">
            <a:off x="5392738" y="3238500"/>
            <a:ext cx="628650" cy="1147763"/>
          </a:xfrm>
          <a:prstGeom prst="line">
            <a:avLst/>
          </a:prstGeom>
          <a:noFill/>
          <a:ln w="9525">
            <a:solidFill>
              <a:srgbClr val="000000"/>
            </a:solidFill>
            <a:round/>
            <a:headEnd/>
            <a:tailEnd/>
          </a:ln>
        </p:spPr>
        <p:txBody>
          <a:bodyPr/>
          <a:lstStyle/>
          <a:p>
            <a:endParaRPr lang="fa-IR"/>
          </a:p>
        </p:txBody>
      </p:sp>
      <p:sp>
        <p:nvSpPr>
          <p:cNvPr id="1285136" name="Line 16"/>
          <p:cNvSpPr>
            <a:spLocks noChangeShapeType="1"/>
          </p:cNvSpPr>
          <p:nvPr/>
        </p:nvSpPr>
        <p:spPr bwMode="auto">
          <a:xfrm flipH="1" flipV="1">
            <a:off x="5214938" y="3124200"/>
            <a:ext cx="114300" cy="228600"/>
          </a:xfrm>
          <a:prstGeom prst="line">
            <a:avLst/>
          </a:prstGeom>
          <a:noFill/>
          <a:ln w="9525">
            <a:solidFill>
              <a:srgbClr val="000000"/>
            </a:solidFill>
            <a:round/>
            <a:headEnd/>
            <a:tailEnd/>
          </a:ln>
        </p:spPr>
        <p:txBody>
          <a:bodyPr/>
          <a:lstStyle/>
          <a:p>
            <a:endParaRPr lang="fa-IR"/>
          </a:p>
        </p:txBody>
      </p:sp>
      <p:sp>
        <p:nvSpPr>
          <p:cNvPr id="1285137" name="Line 17"/>
          <p:cNvSpPr>
            <a:spLocks noChangeShapeType="1"/>
          </p:cNvSpPr>
          <p:nvPr/>
        </p:nvSpPr>
        <p:spPr bwMode="auto">
          <a:xfrm flipV="1">
            <a:off x="5221288" y="3009900"/>
            <a:ext cx="228600" cy="114300"/>
          </a:xfrm>
          <a:prstGeom prst="line">
            <a:avLst/>
          </a:prstGeom>
          <a:noFill/>
          <a:ln w="9525">
            <a:solidFill>
              <a:srgbClr val="000000"/>
            </a:solidFill>
            <a:round/>
            <a:headEnd/>
            <a:tailEnd/>
          </a:ln>
        </p:spPr>
        <p:txBody>
          <a:bodyPr/>
          <a:lstStyle/>
          <a:p>
            <a:endParaRPr lang="fa-IR"/>
          </a:p>
        </p:txBody>
      </p:sp>
      <p:sp>
        <p:nvSpPr>
          <p:cNvPr id="1285138" name="Line 18"/>
          <p:cNvSpPr>
            <a:spLocks noChangeShapeType="1"/>
          </p:cNvSpPr>
          <p:nvPr/>
        </p:nvSpPr>
        <p:spPr bwMode="auto">
          <a:xfrm flipH="1" flipV="1">
            <a:off x="5208588" y="2781300"/>
            <a:ext cx="228600" cy="228600"/>
          </a:xfrm>
          <a:prstGeom prst="line">
            <a:avLst/>
          </a:prstGeom>
          <a:noFill/>
          <a:ln w="9525">
            <a:solidFill>
              <a:srgbClr val="000000"/>
            </a:solidFill>
            <a:round/>
            <a:headEnd/>
            <a:tailEnd/>
          </a:ln>
        </p:spPr>
        <p:txBody>
          <a:bodyPr/>
          <a:lstStyle/>
          <a:p>
            <a:endParaRPr lang="fa-IR"/>
          </a:p>
        </p:txBody>
      </p:sp>
      <p:sp>
        <p:nvSpPr>
          <p:cNvPr id="1285139" name="Line 19"/>
          <p:cNvSpPr>
            <a:spLocks noChangeShapeType="1"/>
          </p:cNvSpPr>
          <p:nvPr/>
        </p:nvSpPr>
        <p:spPr bwMode="auto">
          <a:xfrm flipV="1">
            <a:off x="5213350" y="2438400"/>
            <a:ext cx="1588" cy="342900"/>
          </a:xfrm>
          <a:prstGeom prst="line">
            <a:avLst/>
          </a:prstGeom>
          <a:noFill/>
          <a:ln w="9525">
            <a:solidFill>
              <a:srgbClr val="000000"/>
            </a:solidFill>
            <a:round/>
            <a:headEnd/>
            <a:tailEnd type="triangle" w="med" len="med"/>
          </a:ln>
        </p:spPr>
        <p:txBody>
          <a:bodyPr/>
          <a:lstStyle/>
          <a:p>
            <a:endParaRPr lang="fa-IR"/>
          </a:p>
        </p:txBody>
      </p:sp>
      <p:sp>
        <p:nvSpPr>
          <p:cNvPr id="1285140" name="Text Box 20"/>
          <p:cNvSpPr txBox="1">
            <a:spLocks noChangeArrowheads="1"/>
          </p:cNvSpPr>
          <p:nvPr/>
        </p:nvSpPr>
        <p:spPr bwMode="auto">
          <a:xfrm>
            <a:off x="404813" y="1930400"/>
            <a:ext cx="6781800" cy="366713"/>
          </a:xfrm>
          <a:prstGeom prst="rect">
            <a:avLst/>
          </a:prstGeom>
          <a:noFill/>
          <a:ln w="9525">
            <a:noFill/>
            <a:miter lim="800000"/>
            <a:headEnd/>
            <a:tailEnd/>
          </a:ln>
          <a:effectLst/>
        </p:spPr>
        <p:txBody>
          <a:bodyPr>
            <a:spAutoFit/>
          </a:bodyPr>
          <a:lstStyle/>
          <a:p>
            <a:pPr algn="ctr" eaLnBrk="1" hangingPunct="1">
              <a:spcBef>
                <a:spcPct val="50000"/>
              </a:spcBef>
              <a:buClrTx/>
              <a:buSzTx/>
              <a:buFontTx/>
              <a:buNone/>
            </a:pPr>
            <a:r>
              <a:rPr kumimoji="0" lang="ar-SA" altLang="zh-CN" sz="1800">
                <a:latin typeface="Times New Roman" pitchFamily="18" charset="0"/>
                <a:cs typeface="Times New Roman" pitchFamily="18" charset="0"/>
              </a:rPr>
              <a:t>اجرای ضعيف تکليف حرکتی ثانويه                      اجرای خوب تکليف حرکتی ثانويه </a:t>
            </a:r>
            <a:endParaRPr kumimoji="0" lang="en-US" sz="1800">
              <a:latin typeface="Times New Roman" pitchFamily="18" charset="0"/>
              <a:cs typeface="Times New Roman" pitchFamily="18" charset="0"/>
            </a:endParaRPr>
          </a:p>
        </p:txBody>
      </p:sp>
      <p:sp>
        <p:nvSpPr>
          <p:cNvPr id="1285141" name="Text Box 21"/>
          <p:cNvSpPr txBox="1">
            <a:spLocks noChangeArrowheads="1"/>
          </p:cNvSpPr>
          <p:nvPr/>
        </p:nvSpPr>
        <p:spPr bwMode="auto">
          <a:xfrm>
            <a:off x="1093788" y="5638800"/>
            <a:ext cx="1219200" cy="366713"/>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ar-SA" altLang="zh-CN" sz="1800">
                <a:latin typeface="Times New Roman" pitchFamily="18" charset="0"/>
                <a:cs typeface="Traffic" pitchFamily="2" charset="-78"/>
              </a:rPr>
              <a:t>ظريف ثابت</a:t>
            </a:r>
            <a:r>
              <a:rPr kumimoji="0" lang="en-US" altLang="zh-CN" sz="1800">
                <a:latin typeface="Times New Roman" pitchFamily="18" charset="0"/>
                <a:cs typeface="Traffic" pitchFamily="2" charset="-78"/>
              </a:rPr>
              <a:t> </a:t>
            </a:r>
            <a:endParaRPr kumimoji="0" lang="en-US" sz="1800">
              <a:latin typeface="Times New Roman" pitchFamily="18" charset="0"/>
              <a:cs typeface="Traffic" pitchFamily="2" charset="-78"/>
            </a:endParaRPr>
          </a:p>
        </p:txBody>
      </p:sp>
      <p:sp>
        <p:nvSpPr>
          <p:cNvPr id="1285142" name="Text Box 22"/>
          <p:cNvSpPr txBox="1">
            <a:spLocks noChangeArrowheads="1"/>
          </p:cNvSpPr>
          <p:nvPr/>
        </p:nvSpPr>
        <p:spPr bwMode="auto">
          <a:xfrm>
            <a:off x="4827588" y="5638800"/>
            <a:ext cx="1219200" cy="366713"/>
          </a:xfrm>
          <a:prstGeom prst="rect">
            <a:avLst/>
          </a:prstGeom>
          <a:noFill/>
          <a:ln w="9525">
            <a:noFill/>
            <a:miter lim="800000"/>
            <a:headEnd/>
            <a:tailEnd/>
          </a:ln>
          <a:effectLst/>
        </p:spPr>
        <p:txBody>
          <a:bodyPr>
            <a:spAutoFit/>
          </a:bodyPr>
          <a:lstStyle/>
          <a:p>
            <a:pPr algn="ctr" rtl="0" eaLnBrk="1" hangingPunct="1">
              <a:spcBef>
                <a:spcPct val="50000"/>
              </a:spcBef>
              <a:buClrTx/>
              <a:buSzTx/>
              <a:buFontTx/>
              <a:buNone/>
            </a:pPr>
            <a:r>
              <a:rPr kumimoji="0" lang="ar-SA" altLang="zh-CN" sz="1800">
                <a:latin typeface="Times New Roman" pitchFamily="18" charset="0"/>
                <a:cs typeface="Traffic" pitchFamily="2" charset="-78"/>
              </a:rPr>
              <a:t>ظريف ثابت</a:t>
            </a:r>
            <a:r>
              <a:rPr kumimoji="0" lang="en-US" altLang="zh-CN" sz="1800">
                <a:latin typeface="Times New Roman" pitchFamily="18" charset="0"/>
                <a:cs typeface="Traffic" pitchFamily="2" charset="-78"/>
              </a:rPr>
              <a:t> </a:t>
            </a:r>
            <a:endParaRPr kumimoji="0" lang="en-US" sz="1800">
              <a:latin typeface="Times New Roman" pitchFamily="18" charset="0"/>
              <a:cs typeface="Traffic" pitchFamily="2" charset="-78"/>
            </a:endParaRPr>
          </a:p>
        </p:txBody>
      </p:sp>
      <p:sp>
        <p:nvSpPr>
          <p:cNvPr id="1285144" name="Text Box 24"/>
          <p:cNvSpPr txBox="1">
            <a:spLocks noChangeArrowheads="1"/>
          </p:cNvSpPr>
          <p:nvPr/>
        </p:nvSpPr>
        <p:spPr bwMode="auto">
          <a:xfrm>
            <a:off x="6635750" y="2349500"/>
            <a:ext cx="2484438" cy="1554163"/>
          </a:xfrm>
          <a:prstGeom prst="rect">
            <a:avLst/>
          </a:prstGeom>
          <a:noFill/>
          <a:ln w="9525" algn="ctr">
            <a:noFill/>
            <a:miter lim="800000"/>
            <a:headEnd/>
            <a:tailEnd/>
          </a:ln>
          <a:effectLst/>
        </p:spPr>
        <p:txBody>
          <a:bodyPr>
            <a:spAutoFit/>
          </a:bodyPr>
          <a:lstStyle/>
          <a:p>
            <a:pPr marL="342900" indent="-342900">
              <a:spcBef>
                <a:spcPct val="50000"/>
              </a:spcBef>
            </a:pPr>
            <a:r>
              <a:rPr kumimoji="0" lang="ar-SA" altLang="zh-CN" sz="3200" b="1" i="1">
                <a:cs typeface="Arial" pitchFamily="34" charset="0"/>
              </a:rPr>
              <a:t>محدوديت در توانايي پردازش</a:t>
            </a:r>
            <a:endParaRPr kumimoji="0" lang="en-US" sz="3200" b="1" i="1">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85124"/>
                                        </p:tgtEl>
                                        <p:attrNameLst>
                                          <p:attrName>style.visibility</p:attrName>
                                        </p:attrNameLst>
                                      </p:cBhvr>
                                      <p:to>
                                        <p:strVal val="visible"/>
                                      </p:to>
                                    </p:set>
                                    <p:animEffect transition="in" filter="wheel(4)">
                                      <p:cBhvr>
                                        <p:cTn id="7" dur="2000"/>
                                        <p:tgtEl>
                                          <p:spTgt spid="1285124"/>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1285125"/>
                                        </p:tgtEl>
                                        <p:attrNameLst>
                                          <p:attrName>style.visibility</p:attrName>
                                        </p:attrNameLst>
                                      </p:cBhvr>
                                      <p:to>
                                        <p:strVal val="visible"/>
                                      </p:to>
                                    </p:set>
                                    <p:animEffect transition="in" filter="wheel(4)">
                                      <p:cBhvr>
                                        <p:cTn id="10" dur="2000"/>
                                        <p:tgtEl>
                                          <p:spTgt spid="1285125"/>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1285126"/>
                                        </p:tgtEl>
                                        <p:attrNameLst>
                                          <p:attrName>style.visibility</p:attrName>
                                        </p:attrNameLst>
                                      </p:cBhvr>
                                      <p:to>
                                        <p:strVal val="visible"/>
                                      </p:to>
                                    </p:set>
                                    <p:animEffect transition="in" filter="wheel(4)">
                                      <p:cBhvr>
                                        <p:cTn id="13" dur="2000"/>
                                        <p:tgtEl>
                                          <p:spTgt spid="1285126"/>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1285127"/>
                                        </p:tgtEl>
                                        <p:attrNameLst>
                                          <p:attrName>style.visibility</p:attrName>
                                        </p:attrNameLst>
                                      </p:cBhvr>
                                      <p:to>
                                        <p:strVal val="visible"/>
                                      </p:to>
                                    </p:set>
                                    <p:animEffect transition="in" filter="wheel(4)">
                                      <p:cBhvr>
                                        <p:cTn id="16" dur="2000"/>
                                        <p:tgtEl>
                                          <p:spTgt spid="1285127"/>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1285128"/>
                                        </p:tgtEl>
                                        <p:attrNameLst>
                                          <p:attrName>style.visibility</p:attrName>
                                        </p:attrNameLst>
                                      </p:cBhvr>
                                      <p:to>
                                        <p:strVal val="visible"/>
                                      </p:to>
                                    </p:set>
                                    <p:animEffect transition="in" filter="wheel(4)">
                                      <p:cBhvr>
                                        <p:cTn id="19" dur="2000"/>
                                        <p:tgtEl>
                                          <p:spTgt spid="1285128"/>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1285129"/>
                                        </p:tgtEl>
                                        <p:attrNameLst>
                                          <p:attrName>style.visibility</p:attrName>
                                        </p:attrNameLst>
                                      </p:cBhvr>
                                      <p:to>
                                        <p:strVal val="visible"/>
                                      </p:to>
                                    </p:set>
                                    <p:animEffect transition="in" filter="wheel(4)">
                                      <p:cBhvr>
                                        <p:cTn id="22" dur="2000"/>
                                        <p:tgtEl>
                                          <p:spTgt spid="1285129"/>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1285130"/>
                                        </p:tgtEl>
                                        <p:attrNameLst>
                                          <p:attrName>style.visibility</p:attrName>
                                        </p:attrNameLst>
                                      </p:cBhvr>
                                      <p:to>
                                        <p:strVal val="visible"/>
                                      </p:to>
                                    </p:set>
                                    <p:animEffect transition="in" filter="wheel(4)">
                                      <p:cBhvr>
                                        <p:cTn id="25" dur="2000"/>
                                        <p:tgtEl>
                                          <p:spTgt spid="1285130"/>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1285131"/>
                                        </p:tgtEl>
                                        <p:attrNameLst>
                                          <p:attrName>style.visibility</p:attrName>
                                        </p:attrNameLst>
                                      </p:cBhvr>
                                      <p:to>
                                        <p:strVal val="visible"/>
                                      </p:to>
                                    </p:set>
                                    <p:animEffect transition="in" filter="wheel(4)">
                                      <p:cBhvr>
                                        <p:cTn id="28" dur="2000"/>
                                        <p:tgtEl>
                                          <p:spTgt spid="1285131"/>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1285132"/>
                                        </p:tgtEl>
                                        <p:attrNameLst>
                                          <p:attrName>style.visibility</p:attrName>
                                        </p:attrNameLst>
                                      </p:cBhvr>
                                      <p:to>
                                        <p:strVal val="visible"/>
                                      </p:to>
                                    </p:set>
                                    <p:animEffect transition="in" filter="wheel(4)">
                                      <p:cBhvr>
                                        <p:cTn id="31" dur="2000"/>
                                        <p:tgtEl>
                                          <p:spTgt spid="1285132"/>
                                        </p:tgtEl>
                                      </p:cBhvr>
                                    </p:animEffect>
                                  </p:childTnLst>
                                </p:cTn>
                              </p:par>
                              <p:par>
                                <p:cTn id="32" presetID="21" presetClass="entr" presetSubtype="4" fill="hold" grpId="0" nodeType="withEffect">
                                  <p:stCondLst>
                                    <p:cond delay="0"/>
                                  </p:stCondLst>
                                  <p:childTnLst>
                                    <p:set>
                                      <p:cBhvr>
                                        <p:cTn id="33" dur="1" fill="hold">
                                          <p:stCondLst>
                                            <p:cond delay="0"/>
                                          </p:stCondLst>
                                        </p:cTn>
                                        <p:tgtEl>
                                          <p:spTgt spid="1285133"/>
                                        </p:tgtEl>
                                        <p:attrNameLst>
                                          <p:attrName>style.visibility</p:attrName>
                                        </p:attrNameLst>
                                      </p:cBhvr>
                                      <p:to>
                                        <p:strVal val="visible"/>
                                      </p:to>
                                    </p:set>
                                    <p:animEffect transition="in" filter="wheel(4)">
                                      <p:cBhvr>
                                        <p:cTn id="34" dur="2000"/>
                                        <p:tgtEl>
                                          <p:spTgt spid="1285133"/>
                                        </p:tgtEl>
                                      </p:cBhvr>
                                    </p:animEffect>
                                  </p:childTnLst>
                                </p:cTn>
                              </p:par>
                              <p:par>
                                <p:cTn id="35" presetID="21" presetClass="entr" presetSubtype="4" fill="hold" grpId="0" nodeType="withEffect">
                                  <p:stCondLst>
                                    <p:cond delay="0"/>
                                  </p:stCondLst>
                                  <p:childTnLst>
                                    <p:set>
                                      <p:cBhvr>
                                        <p:cTn id="36" dur="1" fill="hold">
                                          <p:stCondLst>
                                            <p:cond delay="0"/>
                                          </p:stCondLst>
                                        </p:cTn>
                                        <p:tgtEl>
                                          <p:spTgt spid="1285134"/>
                                        </p:tgtEl>
                                        <p:attrNameLst>
                                          <p:attrName>style.visibility</p:attrName>
                                        </p:attrNameLst>
                                      </p:cBhvr>
                                      <p:to>
                                        <p:strVal val="visible"/>
                                      </p:to>
                                    </p:set>
                                    <p:animEffect transition="in" filter="wheel(4)">
                                      <p:cBhvr>
                                        <p:cTn id="37" dur="2000"/>
                                        <p:tgtEl>
                                          <p:spTgt spid="1285134"/>
                                        </p:tgtEl>
                                      </p:cBhvr>
                                    </p:animEffect>
                                  </p:childTnLst>
                                </p:cTn>
                              </p:par>
                              <p:par>
                                <p:cTn id="38" presetID="21" presetClass="entr" presetSubtype="4" fill="hold" grpId="0" nodeType="withEffect">
                                  <p:stCondLst>
                                    <p:cond delay="0"/>
                                  </p:stCondLst>
                                  <p:childTnLst>
                                    <p:set>
                                      <p:cBhvr>
                                        <p:cTn id="39" dur="1" fill="hold">
                                          <p:stCondLst>
                                            <p:cond delay="0"/>
                                          </p:stCondLst>
                                        </p:cTn>
                                        <p:tgtEl>
                                          <p:spTgt spid="1285135"/>
                                        </p:tgtEl>
                                        <p:attrNameLst>
                                          <p:attrName>style.visibility</p:attrName>
                                        </p:attrNameLst>
                                      </p:cBhvr>
                                      <p:to>
                                        <p:strVal val="visible"/>
                                      </p:to>
                                    </p:set>
                                    <p:animEffect transition="in" filter="wheel(4)">
                                      <p:cBhvr>
                                        <p:cTn id="40" dur="2000"/>
                                        <p:tgtEl>
                                          <p:spTgt spid="1285135"/>
                                        </p:tgtEl>
                                      </p:cBhvr>
                                    </p:animEffect>
                                  </p:childTnLst>
                                </p:cTn>
                              </p:par>
                              <p:par>
                                <p:cTn id="41" presetID="21" presetClass="entr" presetSubtype="4" fill="hold" grpId="0" nodeType="withEffect">
                                  <p:stCondLst>
                                    <p:cond delay="0"/>
                                  </p:stCondLst>
                                  <p:childTnLst>
                                    <p:set>
                                      <p:cBhvr>
                                        <p:cTn id="42" dur="1" fill="hold">
                                          <p:stCondLst>
                                            <p:cond delay="0"/>
                                          </p:stCondLst>
                                        </p:cTn>
                                        <p:tgtEl>
                                          <p:spTgt spid="1285136"/>
                                        </p:tgtEl>
                                        <p:attrNameLst>
                                          <p:attrName>style.visibility</p:attrName>
                                        </p:attrNameLst>
                                      </p:cBhvr>
                                      <p:to>
                                        <p:strVal val="visible"/>
                                      </p:to>
                                    </p:set>
                                    <p:animEffect transition="in" filter="wheel(4)">
                                      <p:cBhvr>
                                        <p:cTn id="43" dur="2000"/>
                                        <p:tgtEl>
                                          <p:spTgt spid="1285136"/>
                                        </p:tgtEl>
                                      </p:cBhvr>
                                    </p:animEffect>
                                  </p:childTnLst>
                                </p:cTn>
                              </p:par>
                              <p:par>
                                <p:cTn id="44" presetID="21" presetClass="entr" presetSubtype="4" fill="hold" grpId="0" nodeType="withEffect">
                                  <p:stCondLst>
                                    <p:cond delay="0"/>
                                  </p:stCondLst>
                                  <p:childTnLst>
                                    <p:set>
                                      <p:cBhvr>
                                        <p:cTn id="45" dur="1" fill="hold">
                                          <p:stCondLst>
                                            <p:cond delay="0"/>
                                          </p:stCondLst>
                                        </p:cTn>
                                        <p:tgtEl>
                                          <p:spTgt spid="1285137"/>
                                        </p:tgtEl>
                                        <p:attrNameLst>
                                          <p:attrName>style.visibility</p:attrName>
                                        </p:attrNameLst>
                                      </p:cBhvr>
                                      <p:to>
                                        <p:strVal val="visible"/>
                                      </p:to>
                                    </p:set>
                                    <p:animEffect transition="in" filter="wheel(4)">
                                      <p:cBhvr>
                                        <p:cTn id="46" dur="2000"/>
                                        <p:tgtEl>
                                          <p:spTgt spid="1285137"/>
                                        </p:tgtEl>
                                      </p:cBhvr>
                                    </p:animEffect>
                                  </p:childTnLst>
                                </p:cTn>
                              </p:par>
                              <p:par>
                                <p:cTn id="47" presetID="21" presetClass="entr" presetSubtype="4" fill="hold" grpId="0" nodeType="withEffect">
                                  <p:stCondLst>
                                    <p:cond delay="0"/>
                                  </p:stCondLst>
                                  <p:childTnLst>
                                    <p:set>
                                      <p:cBhvr>
                                        <p:cTn id="48" dur="1" fill="hold">
                                          <p:stCondLst>
                                            <p:cond delay="0"/>
                                          </p:stCondLst>
                                        </p:cTn>
                                        <p:tgtEl>
                                          <p:spTgt spid="1285138"/>
                                        </p:tgtEl>
                                        <p:attrNameLst>
                                          <p:attrName>style.visibility</p:attrName>
                                        </p:attrNameLst>
                                      </p:cBhvr>
                                      <p:to>
                                        <p:strVal val="visible"/>
                                      </p:to>
                                    </p:set>
                                    <p:animEffect transition="in" filter="wheel(4)">
                                      <p:cBhvr>
                                        <p:cTn id="49" dur="2000"/>
                                        <p:tgtEl>
                                          <p:spTgt spid="1285138"/>
                                        </p:tgtEl>
                                      </p:cBhvr>
                                    </p:animEffect>
                                  </p:childTnLst>
                                </p:cTn>
                              </p:par>
                              <p:par>
                                <p:cTn id="50" presetID="21" presetClass="entr" presetSubtype="4" fill="hold" grpId="0" nodeType="withEffect">
                                  <p:stCondLst>
                                    <p:cond delay="0"/>
                                  </p:stCondLst>
                                  <p:childTnLst>
                                    <p:set>
                                      <p:cBhvr>
                                        <p:cTn id="51" dur="1" fill="hold">
                                          <p:stCondLst>
                                            <p:cond delay="0"/>
                                          </p:stCondLst>
                                        </p:cTn>
                                        <p:tgtEl>
                                          <p:spTgt spid="1285139"/>
                                        </p:tgtEl>
                                        <p:attrNameLst>
                                          <p:attrName>style.visibility</p:attrName>
                                        </p:attrNameLst>
                                      </p:cBhvr>
                                      <p:to>
                                        <p:strVal val="visible"/>
                                      </p:to>
                                    </p:set>
                                    <p:animEffect transition="in" filter="wheel(4)">
                                      <p:cBhvr>
                                        <p:cTn id="52" dur="2000"/>
                                        <p:tgtEl>
                                          <p:spTgt spid="1285139"/>
                                        </p:tgtEl>
                                      </p:cBhvr>
                                    </p:animEffect>
                                  </p:childTnLst>
                                </p:cTn>
                              </p:par>
                              <p:par>
                                <p:cTn id="53" presetID="21" presetClass="entr" presetSubtype="4" fill="hold" grpId="0" nodeType="withEffect">
                                  <p:stCondLst>
                                    <p:cond delay="0"/>
                                  </p:stCondLst>
                                  <p:childTnLst>
                                    <p:set>
                                      <p:cBhvr>
                                        <p:cTn id="54" dur="1" fill="hold">
                                          <p:stCondLst>
                                            <p:cond delay="0"/>
                                          </p:stCondLst>
                                        </p:cTn>
                                        <p:tgtEl>
                                          <p:spTgt spid="1285140"/>
                                        </p:tgtEl>
                                        <p:attrNameLst>
                                          <p:attrName>style.visibility</p:attrName>
                                        </p:attrNameLst>
                                      </p:cBhvr>
                                      <p:to>
                                        <p:strVal val="visible"/>
                                      </p:to>
                                    </p:set>
                                    <p:animEffect transition="in" filter="wheel(4)">
                                      <p:cBhvr>
                                        <p:cTn id="55" dur="2000"/>
                                        <p:tgtEl>
                                          <p:spTgt spid="1285140"/>
                                        </p:tgtEl>
                                      </p:cBhvr>
                                    </p:animEffect>
                                  </p:childTnLst>
                                </p:cTn>
                              </p:par>
                              <p:par>
                                <p:cTn id="56" presetID="21" presetClass="entr" presetSubtype="4" fill="hold" grpId="0" nodeType="withEffect">
                                  <p:stCondLst>
                                    <p:cond delay="0"/>
                                  </p:stCondLst>
                                  <p:childTnLst>
                                    <p:set>
                                      <p:cBhvr>
                                        <p:cTn id="57" dur="1" fill="hold">
                                          <p:stCondLst>
                                            <p:cond delay="0"/>
                                          </p:stCondLst>
                                        </p:cTn>
                                        <p:tgtEl>
                                          <p:spTgt spid="1285141"/>
                                        </p:tgtEl>
                                        <p:attrNameLst>
                                          <p:attrName>style.visibility</p:attrName>
                                        </p:attrNameLst>
                                      </p:cBhvr>
                                      <p:to>
                                        <p:strVal val="visible"/>
                                      </p:to>
                                    </p:set>
                                    <p:animEffect transition="in" filter="wheel(4)">
                                      <p:cBhvr>
                                        <p:cTn id="58" dur="2000"/>
                                        <p:tgtEl>
                                          <p:spTgt spid="1285141"/>
                                        </p:tgtEl>
                                      </p:cBhvr>
                                    </p:animEffect>
                                  </p:childTnLst>
                                </p:cTn>
                              </p:par>
                              <p:par>
                                <p:cTn id="59" presetID="21" presetClass="entr" presetSubtype="4" fill="hold" grpId="0" nodeType="withEffect">
                                  <p:stCondLst>
                                    <p:cond delay="0"/>
                                  </p:stCondLst>
                                  <p:childTnLst>
                                    <p:set>
                                      <p:cBhvr>
                                        <p:cTn id="60" dur="1" fill="hold">
                                          <p:stCondLst>
                                            <p:cond delay="0"/>
                                          </p:stCondLst>
                                        </p:cTn>
                                        <p:tgtEl>
                                          <p:spTgt spid="1285142"/>
                                        </p:tgtEl>
                                        <p:attrNameLst>
                                          <p:attrName>style.visibility</p:attrName>
                                        </p:attrNameLst>
                                      </p:cBhvr>
                                      <p:to>
                                        <p:strVal val="visible"/>
                                      </p:to>
                                    </p:set>
                                    <p:animEffect transition="in" filter="wheel(4)">
                                      <p:cBhvr>
                                        <p:cTn id="61" dur="2000"/>
                                        <p:tgtEl>
                                          <p:spTgt spid="1285142"/>
                                        </p:tgtEl>
                                      </p:cBhvr>
                                    </p:animEffect>
                                  </p:childTnLst>
                                </p:cTn>
                              </p:par>
                              <p:par>
                                <p:cTn id="62" presetID="21" presetClass="entr" presetSubtype="4" fill="hold" grpId="0" nodeType="withEffect">
                                  <p:stCondLst>
                                    <p:cond delay="0"/>
                                  </p:stCondLst>
                                  <p:childTnLst>
                                    <p:set>
                                      <p:cBhvr>
                                        <p:cTn id="63" dur="1" fill="hold">
                                          <p:stCondLst>
                                            <p:cond delay="0"/>
                                          </p:stCondLst>
                                        </p:cTn>
                                        <p:tgtEl>
                                          <p:spTgt spid="1285144"/>
                                        </p:tgtEl>
                                        <p:attrNameLst>
                                          <p:attrName>style.visibility</p:attrName>
                                        </p:attrNameLst>
                                      </p:cBhvr>
                                      <p:to>
                                        <p:strVal val="visible"/>
                                      </p:to>
                                    </p:set>
                                    <p:animEffect transition="in" filter="wheel(4)">
                                      <p:cBhvr>
                                        <p:cTn id="64" dur="2000"/>
                                        <p:tgtEl>
                                          <p:spTgt spid="1285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5124" grpId="0" animBg="1"/>
      <p:bldP spid="1285125" grpId="0" animBg="1"/>
      <p:bldP spid="1285126" grpId="0" animBg="1"/>
      <p:bldP spid="1285127" grpId="0" animBg="1"/>
      <p:bldP spid="1285128" grpId="0" animBg="1"/>
      <p:bldP spid="1285129" grpId="0" animBg="1"/>
      <p:bldP spid="1285130" grpId="0" animBg="1"/>
      <p:bldP spid="1285131" grpId="0" animBg="1"/>
      <p:bldP spid="1285132" grpId="0" animBg="1"/>
      <p:bldP spid="1285133" grpId="0" animBg="1"/>
      <p:bldP spid="1285134" grpId="0" animBg="1"/>
      <p:bldP spid="1285135" grpId="0" animBg="1"/>
      <p:bldP spid="1285136" grpId="0" animBg="1"/>
      <p:bldP spid="1285137" grpId="0" animBg="1"/>
      <p:bldP spid="1285138" grpId="0" animBg="1"/>
      <p:bldP spid="1285139" grpId="0" animBg="1"/>
      <p:bldP spid="1285140" grpId="0"/>
      <p:bldP spid="1285141" grpId="0"/>
      <p:bldP spid="1285142" grpId="0"/>
      <p:bldP spid="128514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172" name="Text Box 4"/>
          <p:cNvSpPr txBox="1">
            <a:spLocks noChangeArrowheads="1"/>
          </p:cNvSpPr>
          <p:nvPr/>
        </p:nvSpPr>
        <p:spPr bwMode="auto">
          <a:xfrm>
            <a:off x="157163" y="1773238"/>
            <a:ext cx="8820150" cy="946150"/>
          </a:xfrm>
          <a:prstGeom prst="rect">
            <a:avLst/>
          </a:prstGeom>
          <a:noFill/>
          <a:ln w="9525" algn="ctr">
            <a:noFill/>
            <a:miter lim="800000"/>
            <a:headEnd/>
            <a:tailEnd/>
          </a:ln>
          <a:effectLst/>
        </p:spPr>
        <p:txBody>
          <a:bodyPr>
            <a:spAutoFit/>
          </a:bodyPr>
          <a:lstStyle/>
          <a:p>
            <a:pPr marL="342900" indent="-342900">
              <a:spcBef>
                <a:spcPct val="50000"/>
              </a:spcBef>
            </a:pPr>
            <a:r>
              <a:rPr lang="fa-IR" altLang="zh-CN" b="1" i="1">
                <a:cs typeface="Arial" pitchFamily="34" charset="0"/>
              </a:rPr>
              <a:t>زماني كه تكليف اصلي نسبتاً ساده است و به توجه زيادي نياز ندارد، بخش بيشتري از ظرفيت به ساير تكاليف حركتي اختصاص مي­يابد.</a:t>
            </a:r>
            <a:r>
              <a:rPr lang="fa-IR" altLang="zh-CN"/>
              <a:t> </a:t>
            </a:r>
            <a:endParaRPr lang="en-US"/>
          </a:p>
        </p:txBody>
      </p:sp>
      <p:sp>
        <p:nvSpPr>
          <p:cNvPr id="1287173" name="Text Box 5"/>
          <p:cNvSpPr txBox="1">
            <a:spLocks noChangeArrowheads="1"/>
          </p:cNvSpPr>
          <p:nvPr/>
        </p:nvSpPr>
        <p:spPr bwMode="auto">
          <a:xfrm>
            <a:off x="755650" y="2997200"/>
            <a:ext cx="7416800" cy="2971800"/>
          </a:xfrm>
          <a:prstGeom prst="rect">
            <a:avLst/>
          </a:prstGeom>
          <a:noFill/>
          <a:ln w="9525" algn="ctr">
            <a:noFill/>
            <a:miter lim="800000"/>
            <a:headEnd/>
            <a:tailEnd/>
          </a:ln>
          <a:effectLst/>
        </p:spPr>
        <p:txBody>
          <a:bodyPr>
            <a:spAutoFit/>
          </a:bodyPr>
          <a:lstStyle/>
          <a:p>
            <a:pPr marL="342900" indent="-342900"/>
            <a:r>
              <a:rPr lang="fa-IR" altLang="zh-CN" sz="3200" b="1">
                <a:cs typeface="Arial" pitchFamily="34" charset="0"/>
              </a:rPr>
              <a:t>ويژگي­هاي توجه</a:t>
            </a:r>
            <a:r>
              <a:rPr lang="fa-IR" altLang="zh-CN">
                <a:cs typeface="Arial" pitchFamily="34" charset="0"/>
              </a:rPr>
              <a:t> يك پديده طولي است و در هر لحظه از منبعي به منبع ديگر منتقل مي</a:t>
            </a:r>
            <a:r>
              <a:rPr lang="en-US" altLang="zh-CN">
                <a:ea typeface="SimSun" pitchFamily="2" charset="-122"/>
                <a:cs typeface="Arial" pitchFamily="34" charset="0"/>
              </a:rPr>
              <a:t>‎</a:t>
            </a:r>
            <a:r>
              <a:rPr lang="fa-IR" altLang="zh-CN">
                <a:cs typeface="Arial" pitchFamily="34" charset="0"/>
              </a:rPr>
              <a:t>شود؛</a:t>
            </a:r>
          </a:p>
          <a:p>
            <a:pPr marL="342900" indent="-342900"/>
            <a:r>
              <a:rPr lang="fa-IR" altLang="zh-CN">
                <a:cs typeface="Arial" pitchFamily="34" charset="0"/>
              </a:rPr>
              <a:t>ظرفيت توجه محدود است؛ </a:t>
            </a:r>
          </a:p>
          <a:p>
            <a:pPr marL="342900" indent="-342900"/>
            <a:r>
              <a:rPr lang="fa-IR" altLang="zh-CN">
                <a:cs typeface="Arial" pitchFamily="34" charset="0"/>
              </a:rPr>
              <a:t>توجه تلاش زيادي مي­طلبد و به انگيختگي وابسته است؛</a:t>
            </a:r>
          </a:p>
          <a:p>
            <a:pPr marL="342900" indent="-342900"/>
            <a:r>
              <a:rPr lang="fa-IR" altLang="zh-CN">
                <a:cs typeface="Arial" pitchFamily="34" charset="0"/>
              </a:rPr>
              <a:t>توجه، توانايي انجام همزمان بخشهاي مشخصي از تكاليف حركتي را محدود مي</a:t>
            </a:r>
            <a:r>
              <a:rPr lang="en-US" altLang="zh-CN">
                <a:ea typeface="SimSun" pitchFamily="2" charset="-122"/>
              </a:rPr>
              <a:t>‎</a:t>
            </a:r>
            <a:r>
              <a:rPr lang="fa-IR" altLang="zh-CN">
                <a:cs typeface="Arial" pitchFamily="34" charset="0"/>
              </a:rPr>
              <a:t>كند</a:t>
            </a:r>
            <a:endParaRPr lang="en-US">
              <a:cs typeface="Arial"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9220" name="Text Box 4"/>
          <p:cNvSpPr txBox="1">
            <a:spLocks noChangeArrowheads="1"/>
          </p:cNvSpPr>
          <p:nvPr/>
        </p:nvSpPr>
        <p:spPr bwMode="auto">
          <a:xfrm>
            <a:off x="755650" y="1916113"/>
            <a:ext cx="7704138" cy="4149725"/>
          </a:xfrm>
          <a:prstGeom prst="rect">
            <a:avLst/>
          </a:prstGeom>
          <a:noFill/>
          <a:ln w="9525" algn="ctr">
            <a:noFill/>
            <a:miter lim="800000"/>
            <a:headEnd/>
            <a:tailEnd/>
          </a:ln>
          <a:effectLst/>
        </p:spPr>
        <p:txBody>
          <a:bodyPr>
            <a:spAutoFit/>
          </a:bodyPr>
          <a:lstStyle/>
          <a:p>
            <a:pPr marL="342900" indent="-342900"/>
            <a:r>
              <a:rPr lang="fa-IR" altLang="zh-CN" sz="3600" b="1" i="1">
                <a:cs typeface="Arial" pitchFamily="34" charset="0"/>
              </a:rPr>
              <a:t>درچه زمان تكاليف با يكديگر تداخل مي</a:t>
            </a:r>
            <a:r>
              <a:rPr lang="en-US" altLang="zh-CN" sz="3600" b="1" i="1">
                <a:ea typeface="SimSun" pitchFamily="2" charset="-122"/>
                <a:cs typeface="Arial" pitchFamily="34" charset="0"/>
              </a:rPr>
              <a:t>‎</a:t>
            </a:r>
            <a:r>
              <a:rPr lang="fa-IR" altLang="zh-CN" sz="3600" b="1" i="1">
                <a:cs typeface="Arial" pitchFamily="34" charset="0"/>
              </a:rPr>
              <a:t>كنند؟</a:t>
            </a:r>
            <a:r>
              <a:rPr lang="fa-IR" altLang="zh-CN" sz="3200">
                <a:cs typeface="Arial" pitchFamily="34" charset="0"/>
              </a:rPr>
              <a:t> </a:t>
            </a:r>
          </a:p>
          <a:p>
            <a:pPr marL="342900" indent="-342900"/>
            <a:r>
              <a:rPr lang="fa-IR" altLang="zh-CN" sz="3200">
                <a:cs typeface="Arial" pitchFamily="34" charset="0"/>
              </a:rPr>
              <a:t>مرحله شناسايي محرك، پردازش ممكن است به طور موازي انجام شود (بدون نياز به توجه). در مزحله گزينش پاسخ، پردازش موازي كمتري صورت مي</a:t>
            </a:r>
            <a:r>
              <a:rPr lang="en-US" altLang="zh-CN" sz="3200">
                <a:ea typeface="SimSun" pitchFamily="2" charset="-122"/>
              </a:rPr>
              <a:t>‎</a:t>
            </a:r>
            <a:r>
              <a:rPr lang="fa-IR" altLang="zh-CN" sz="3200">
                <a:cs typeface="Arial" pitchFamily="34" charset="0"/>
              </a:rPr>
              <a:t>گيرد و نهايتاً در مرحله برنامه­ريزي پاسخ كه به وجود آورنده حركت است و در هر زمان فقط يك حركت را سازماندهي و آغاز مي</a:t>
            </a:r>
            <a:r>
              <a:rPr lang="en-US" altLang="zh-CN" sz="3200">
                <a:ea typeface="SimSun" pitchFamily="2" charset="-122"/>
              </a:rPr>
              <a:t>‎</a:t>
            </a:r>
            <a:r>
              <a:rPr lang="fa-IR" altLang="zh-CN" sz="3200">
                <a:cs typeface="Arial" pitchFamily="34" charset="0"/>
              </a:rPr>
              <a:t>كند، تداخل بسياري صورت مي</a:t>
            </a:r>
            <a:r>
              <a:rPr lang="en-US" altLang="zh-CN" sz="3200">
                <a:ea typeface="SimSun" pitchFamily="2" charset="-122"/>
              </a:rPr>
              <a:t>‎</a:t>
            </a:r>
            <a:r>
              <a:rPr lang="fa-IR" altLang="zh-CN" sz="3200">
                <a:cs typeface="Arial" pitchFamily="34" charset="0"/>
              </a:rPr>
              <a:t>گيرد.</a:t>
            </a:r>
            <a:r>
              <a:rPr lang="fa-IR" altLang="zh-CN" sz="3200"/>
              <a:t> </a:t>
            </a:r>
            <a:endParaRPr lang="en-US" sz="320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2290" name="Text Box 2"/>
          <p:cNvSpPr txBox="1">
            <a:spLocks noChangeArrowheads="1"/>
          </p:cNvSpPr>
          <p:nvPr/>
        </p:nvSpPr>
        <p:spPr bwMode="auto">
          <a:xfrm>
            <a:off x="3708400" y="1844675"/>
            <a:ext cx="4967288" cy="579438"/>
          </a:xfrm>
          <a:prstGeom prst="rect">
            <a:avLst/>
          </a:prstGeom>
          <a:noFill/>
          <a:ln w="9525" algn="ctr">
            <a:noFill/>
            <a:miter lim="800000"/>
            <a:headEnd/>
            <a:tailEnd/>
          </a:ln>
          <a:effectLst/>
        </p:spPr>
        <p:txBody>
          <a:bodyPr>
            <a:spAutoFit/>
          </a:bodyPr>
          <a:lstStyle/>
          <a:p>
            <a:pPr marL="342900" indent="-342900">
              <a:spcBef>
                <a:spcPct val="50000"/>
              </a:spcBef>
            </a:pPr>
            <a:r>
              <a:rPr lang="fa-IR" altLang="zh-CN" b="1" i="1">
                <a:cs typeface="Arial" pitchFamily="34" charset="0"/>
              </a:rPr>
              <a:t>سيستم­هاي سه­گانه حافظه</a:t>
            </a:r>
            <a:r>
              <a:rPr lang="fa-IR" altLang="zh-CN"/>
              <a:t> </a:t>
            </a:r>
            <a:r>
              <a:rPr lang="fa-IR" altLang="zh-CN" sz="3200" b="1" i="1">
                <a:cs typeface="Arial" pitchFamily="34" charset="0"/>
              </a:rPr>
              <a:t>:</a:t>
            </a:r>
            <a:r>
              <a:rPr lang="fa-IR" altLang="zh-CN" sz="3200" b="1" i="1"/>
              <a:t> </a:t>
            </a:r>
            <a:endParaRPr lang="en-US" sz="3200" b="1" i="1"/>
          </a:p>
        </p:txBody>
      </p:sp>
      <p:sp>
        <p:nvSpPr>
          <p:cNvPr id="1292291" name="Text Box 3"/>
          <p:cNvSpPr txBox="1">
            <a:spLocks noChangeArrowheads="1"/>
          </p:cNvSpPr>
          <p:nvPr/>
        </p:nvSpPr>
        <p:spPr bwMode="auto">
          <a:xfrm>
            <a:off x="1908175" y="3141663"/>
            <a:ext cx="5473700"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1) ذخيره حسي كوتاه مدت</a:t>
            </a:r>
            <a:r>
              <a:rPr lang="en-US" altLang="zh-CN">
                <a:ea typeface="SimSun" pitchFamily="2" charset="-122"/>
              </a:rPr>
              <a:t> </a:t>
            </a:r>
            <a:endParaRPr lang="en-US"/>
          </a:p>
        </p:txBody>
      </p:sp>
      <p:sp>
        <p:nvSpPr>
          <p:cNvPr id="1292292" name="Text Box 4"/>
          <p:cNvSpPr txBox="1">
            <a:spLocks noChangeArrowheads="1"/>
          </p:cNvSpPr>
          <p:nvPr/>
        </p:nvSpPr>
        <p:spPr bwMode="auto">
          <a:xfrm>
            <a:off x="4716463" y="4005263"/>
            <a:ext cx="2663825"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2)حافظه كوتاه مدت</a:t>
            </a:r>
            <a:r>
              <a:rPr lang="fa-IR" altLang="zh-CN"/>
              <a:t> </a:t>
            </a:r>
            <a:endParaRPr lang="en-US"/>
          </a:p>
        </p:txBody>
      </p:sp>
      <p:sp>
        <p:nvSpPr>
          <p:cNvPr id="1292293" name="Text Box 5"/>
          <p:cNvSpPr txBox="1">
            <a:spLocks noChangeArrowheads="1"/>
          </p:cNvSpPr>
          <p:nvPr/>
        </p:nvSpPr>
        <p:spPr bwMode="auto">
          <a:xfrm>
            <a:off x="3563938" y="4941888"/>
            <a:ext cx="4032250" cy="519112"/>
          </a:xfrm>
          <a:prstGeom prst="rect">
            <a:avLst/>
          </a:prstGeom>
          <a:noFill/>
          <a:ln w="9525" algn="ctr">
            <a:noFill/>
            <a:miter lim="800000"/>
            <a:headEnd/>
            <a:tailEnd/>
          </a:ln>
          <a:effectLst/>
        </p:spPr>
        <p:txBody>
          <a:bodyPr>
            <a:spAutoFit/>
          </a:bodyPr>
          <a:lstStyle/>
          <a:p>
            <a:pPr marL="342900" indent="-342900">
              <a:spcBef>
                <a:spcPct val="50000"/>
              </a:spcBef>
            </a:pPr>
            <a:r>
              <a:rPr lang="fa-IR" altLang="zh-CN">
                <a:cs typeface="Arial" pitchFamily="34" charset="0"/>
              </a:rPr>
              <a:t>3) حافظه بلندمدت</a:t>
            </a:r>
            <a:r>
              <a:rPr lang="fa-IR" altLang="zh-CN"/>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92291"/>
                                        </p:tgtEl>
                                        <p:attrNameLst>
                                          <p:attrName>style.visibility</p:attrName>
                                        </p:attrNameLst>
                                      </p:cBhvr>
                                      <p:to>
                                        <p:strVal val="visible"/>
                                      </p:to>
                                    </p:set>
                                    <p:anim calcmode="lin" valueType="num">
                                      <p:cBhvr additive="base">
                                        <p:cTn id="7" dur="500" fill="hold"/>
                                        <p:tgtEl>
                                          <p:spTgt spid="1292291"/>
                                        </p:tgtEl>
                                        <p:attrNameLst>
                                          <p:attrName>ppt_x</p:attrName>
                                        </p:attrNameLst>
                                      </p:cBhvr>
                                      <p:tavLst>
                                        <p:tav tm="0">
                                          <p:val>
                                            <p:strVal val="#ppt_x"/>
                                          </p:val>
                                        </p:tav>
                                        <p:tav tm="100000">
                                          <p:val>
                                            <p:strVal val="#ppt_x"/>
                                          </p:val>
                                        </p:tav>
                                      </p:tavLst>
                                    </p:anim>
                                    <p:anim calcmode="lin" valueType="num">
                                      <p:cBhvr additive="base">
                                        <p:cTn id="8" dur="500" fill="hold"/>
                                        <p:tgtEl>
                                          <p:spTgt spid="12922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92292"/>
                                        </p:tgtEl>
                                        <p:attrNameLst>
                                          <p:attrName>style.visibility</p:attrName>
                                        </p:attrNameLst>
                                      </p:cBhvr>
                                      <p:to>
                                        <p:strVal val="visible"/>
                                      </p:to>
                                    </p:set>
                                    <p:anim calcmode="lin" valueType="num">
                                      <p:cBhvr additive="base">
                                        <p:cTn id="13" dur="500" fill="hold"/>
                                        <p:tgtEl>
                                          <p:spTgt spid="1292292"/>
                                        </p:tgtEl>
                                        <p:attrNameLst>
                                          <p:attrName>ppt_x</p:attrName>
                                        </p:attrNameLst>
                                      </p:cBhvr>
                                      <p:tavLst>
                                        <p:tav tm="0">
                                          <p:val>
                                            <p:strVal val="#ppt_x"/>
                                          </p:val>
                                        </p:tav>
                                        <p:tav tm="100000">
                                          <p:val>
                                            <p:strVal val="#ppt_x"/>
                                          </p:val>
                                        </p:tav>
                                      </p:tavLst>
                                    </p:anim>
                                    <p:anim calcmode="lin" valueType="num">
                                      <p:cBhvr additive="base">
                                        <p:cTn id="14" dur="500" fill="hold"/>
                                        <p:tgtEl>
                                          <p:spTgt spid="129229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92293"/>
                                        </p:tgtEl>
                                        <p:attrNameLst>
                                          <p:attrName>style.visibility</p:attrName>
                                        </p:attrNameLst>
                                      </p:cBhvr>
                                      <p:to>
                                        <p:strVal val="visible"/>
                                      </p:to>
                                    </p:set>
                                    <p:anim calcmode="lin" valueType="num">
                                      <p:cBhvr additive="base">
                                        <p:cTn id="19" dur="500" fill="hold"/>
                                        <p:tgtEl>
                                          <p:spTgt spid="1292293"/>
                                        </p:tgtEl>
                                        <p:attrNameLst>
                                          <p:attrName>ppt_x</p:attrName>
                                        </p:attrNameLst>
                                      </p:cBhvr>
                                      <p:tavLst>
                                        <p:tav tm="0">
                                          <p:val>
                                            <p:strVal val="#ppt_x"/>
                                          </p:val>
                                        </p:tav>
                                        <p:tav tm="100000">
                                          <p:val>
                                            <p:strVal val="#ppt_x"/>
                                          </p:val>
                                        </p:tav>
                                      </p:tavLst>
                                    </p:anim>
                                    <p:anim calcmode="lin" valueType="num">
                                      <p:cBhvr additive="base">
                                        <p:cTn id="20" dur="500" fill="hold"/>
                                        <p:tgtEl>
                                          <p:spTgt spid="12922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2291" grpId="0"/>
      <p:bldP spid="1292292" grpId="0"/>
      <p:bldP spid="129229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268" name="Line 4"/>
          <p:cNvSpPr>
            <a:spLocks noChangeShapeType="1"/>
          </p:cNvSpPr>
          <p:nvPr/>
        </p:nvSpPr>
        <p:spPr bwMode="auto">
          <a:xfrm>
            <a:off x="2473325" y="3983038"/>
            <a:ext cx="685800" cy="0"/>
          </a:xfrm>
          <a:prstGeom prst="line">
            <a:avLst/>
          </a:prstGeom>
          <a:noFill/>
          <a:ln w="28575">
            <a:solidFill>
              <a:srgbClr val="000000"/>
            </a:solidFill>
            <a:round/>
            <a:headEnd/>
            <a:tailEnd type="triangle" w="med" len="med"/>
          </a:ln>
        </p:spPr>
        <p:txBody>
          <a:bodyPr/>
          <a:lstStyle/>
          <a:p>
            <a:endParaRPr lang="fa-IR"/>
          </a:p>
        </p:txBody>
      </p:sp>
      <p:sp>
        <p:nvSpPr>
          <p:cNvPr id="1291269" name="Line 5"/>
          <p:cNvSpPr>
            <a:spLocks noChangeShapeType="1"/>
          </p:cNvSpPr>
          <p:nvPr/>
        </p:nvSpPr>
        <p:spPr bwMode="auto">
          <a:xfrm>
            <a:off x="2501900" y="4237038"/>
            <a:ext cx="685800" cy="0"/>
          </a:xfrm>
          <a:prstGeom prst="line">
            <a:avLst/>
          </a:prstGeom>
          <a:noFill/>
          <a:ln w="28575">
            <a:solidFill>
              <a:srgbClr val="000000"/>
            </a:solidFill>
            <a:round/>
            <a:headEnd/>
            <a:tailEnd type="triangle" w="med" len="med"/>
          </a:ln>
        </p:spPr>
        <p:txBody>
          <a:bodyPr/>
          <a:lstStyle/>
          <a:p>
            <a:endParaRPr lang="fa-IR"/>
          </a:p>
        </p:txBody>
      </p:sp>
      <p:sp>
        <p:nvSpPr>
          <p:cNvPr id="1291270" name="Line 6"/>
          <p:cNvSpPr>
            <a:spLocks noChangeShapeType="1"/>
          </p:cNvSpPr>
          <p:nvPr/>
        </p:nvSpPr>
        <p:spPr bwMode="auto">
          <a:xfrm>
            <a:off x="2492375" y="4511675"/>
            <a:ext cx="685800" cy="0"/>
          </a:xfrm>
          <a:prstGeom prst="line">
            <a:avLst/>
          </a:prstGeom>
          <a:noFill/>
          <a:ln w="28575">
            <a:solidFill>
              <a:srgbClr val="000000"/>
            </a:solidFill>
            <a:round/>
            <a:headEnd/>
            <a:tailEnd type="triangle" w="med" len="med"/>
          </a:ln>
        </p:spPr>
        <p:txBody>
          <a:bodyPr/>
          <a:lstStyle/>
          <a:p>
            <a:endParaRPr lang="fa-IR"/>
          </a:p>
        </p:txBody>
      </p:sp>
      <p:sp>
        <p:nvSpPr>
          <p:cNvPr id="1291271" name="Line 7"/>
          <p:cNvSpPr>
            <a:spLocks noChangeShapeType="1"/>
          </p:cNvSpPr>
          <p:nvPr/>
        </p:nvSpPr>
        <p:spPr bwMode="auto">
          <a:xfrm>
            <a:off x="2492375" y="4751388"/>
            <a:ext cx="685800" cy="0"/>
          </a:xfrm>
          <a:prstGeom prst="line">
            <a:avLst/>
          </a:prstGeom>
          <a:noFill/>
          <a:ln w="28575">
            <a:solidFill>
              <a:srgbClr val="000000"/>
            </a:solidFill>
            <a:round/>
            <a:headEnd/>
            <a:tailEnd type="triangle" w="med" len="med"/>
          </a:ln>
        </p:spPr>
        <p:txBody>
          <a:bodyPr/>
          <a:lstStyle/>
          <a:p>
            <a:endParaRPr lang="fa-IR"/>
          </a:p>
        </p:txBody>
      </p:sp>
      <p:sp>
        <p:nvSpPr>
          <p:cNvPr id="1291272" name="Line 8"/>
          <p:cNvSpPr>
            <a:spLocks noChangeShapeType="1"/>
          </p:cNvSpPr>
          <p:nvPr/>
        </p:nvSpPr>
        <p:spPr bwMode="auto">
          <a:xfrm>
            <a:off x="2501900" y="5037138"/>
            <a:ext cx="685800" cy="0"/>
          </a:xfrm>
          <a:prstGeom prst="line">
            <a:avLst/>
          </a:prstGeom>
          <a:noFill/>
          <a:ln w="28575">
            <a:solidFill>
              <a:srgbClr val="000000"/>
            </a:solidFill>
            <a:round/>
            <a:headEnd/>
            <a:tailEnd type="triangle" w="med" len="med"/>
          </a:ln>
        </p:spPr>
        <p:txBody>
          <a:bodyPr/>
          <a:lstStyle/>
          <a:p>
            <a:endParaRPr lang="fa-IR"/>
          </a:p>
        </p:txBody>
      </p:sp>
      <p:sp>
        <p:nvSpPr>
          <p:cNvPr id="1291273" name="Rectangle 9"/>
          <p:cNvSpPr>
            <a:spLocks noChangeArrowheads="1"/>
          </p:cNvSpPr>
          <p:nvPr/>
        </p:nvSpPr>
        <p:spPr bwMode="auto">
          <a:xfrm>
            <a:off x="3454400" y="3789363"/>
            <a:ext cx="914400" cy="1371600"/>
          </a:xfrm>
          <a:prstGeom prst="rect">
            <a:avLst/>
          </a:prstGeom>
          <a:solidFill>
            <a:srgbClr val="FFFFFF"/>
          </a:solidFill>
          <a:ln w="28575">
            <a:solidFill>
              <a:srgbClr val="000000"/>
            </a:solidFill>
            <a:miter lim="800000"/>
            <a:headEnd/>
            <a:tailEnd/>
          </a:ln>
        </p:spPr>
        <p:txBody>
          <a:bodyPr/>
          <a:lstStyle/>
          <a:p>
            <a:pPr algn="ctr" rtl="0">
              <a:spcBef>
                <a:spcPct val="0"/>
              </a:spcBef>
              <a:buClrTx/>
              <a:buSzTx/>
              <a:buFontTx/>
              <a:buNone/>
            </a:pPr>
            <a:endParaRPr kumimoji="0" lang="en-US" sz="1600" b="1">
              <a:latin typeface="Times New Roman" pitchFamily="18" charset="0"/>
              <a:cs typeface="Times New Roman" pitchFamily="18" charset="0"/>
            </a:endParaRPr>
          </a:p>
          <a:p>
            <a:pPr algn="ctr" rtl="0">
              <a:spcBef>
                <a:spcPct val="0"/>
              </a:spcBef>
              <a:buClrTx/>
              <a:buSzTx/>
              <a:buFontTx/>
              <a:buNone/>
            </a:pPr>
            <a:endParaRPr kumimoji="0" lang="en-US" sz="1600" b="1">
              <a:latin typeface="Times New Roman" pitchFamily="18" charset="0"/>
              <a:cs typeface="Times New Roman" pitchFamily="18" charset="0"/>
            </a:endParaRPr>
          </a:p>
          <a:p>
            <a:pPr algn="ctr" rtl="0">
              <a:spcBef>
                <a:spcPct val="0"/>
              </a:spcBef>
              <a:buClrTx/>
              <a:buSzTx/>
              <a:buFontTx/>
              <a:buNone/>
            </a:pPr>
            <a:r>
              <a:rPr kumimoji="0" lang="ar-SA" sz="1600" b="1">
                <a:latin typeface="Times New Roman (Arabic)" charset="0"/>
                <a:cs typeface="Times New Roman (Arabic)" charset="0"/>
              </a:rPr>
              <a:t>انياشت كوتاه مدت</a:t>
            </a:r>
            <a:endParaRPr kumimoji="0" lang="en-US" sz="1600" b="1">
              <a:latin typeface="Times New Roman" pitchFamily="18" charset="0"/>
              <a:cs typeface="Times New Roman" pitchFamily="18" charset="0"/>
            </a:endParaRPr>
          </a:p>
        </p:txBody>
      </p:sp>
      <p:sp>
        <p:nvSpPr>
          <p:cNvPr id="1291274" name="Line 10"/>
          <p:cNvSpPr>
            <a:spLocks noChangeShapeType="1"/>
          </p:cNvSpPr>
          <p:nvPr/>
        </p:nvSpPr>
        <p:spPr bwMode="auto">
          <a:xfrm>
            <a:off x="4425950" y="4525963"/>
            <a:ext cx="685800" cy="0"/>
          </a:xfrm>
          <a:prstGeom prst="line">
            <a:avLst/>
          </a:prstGeom>
          <a:noFill/>
          <a:ln w="28575">
            <a:solidFill>
              <a:srgbClr val="000000"/>
            </a:solidFill>
            <a:round/>
            <a:headEnd/>
            <a:tailEnd type="triangle" w="med" len="med"/>
          </a:ln>
        </p:spPr>
        <p:txBody>
          <a:bodyPr/>
          <a:lstStyle/>
          <a:p>
            <a:endParaRPr lang="fa-IR"/>
          </a:p>
        </p:txBody>
      </p:sp>
      <p:sp>
        <p:nvSpPr>
          <p:cNvPr id="1291275" name="Rectangle 11"/>
          <p:cNvSpPr>
            <a:spLocks noChangeArrowheads="1"/>
          </p:cNvSpPr>
          <p:nvPr/>
        </p:nvSpPr>
        <p:spPr bwMode="auto">
          <a:xfrm>
            <a:off x="5226050" y="4103688"/>
            <a:ext cx="800100" cy="800100"/>
          </a:xfrm>
          <a:prstGeom prst="rect">
            <a:avLst/>
          </a:prstGeom>
          <a:solidFill>
            <a:srgbClr val="FFFFFF"/>
          </a:solidFill>
          <a:ln w="28575">
            <a:solidFill>
              <a:srgbClr val="000000"/>
            </a:solidFill>
            <a:miter lim="800000"/>
            <a:headEnd/>
            <a:tailEnd/>
          </a:ln>
        </p:spPr>
        <p:txBody>
          <a:bodyPr/>
          <a:lstStyle/>
          <a:p>
            <a:pPr algn="ctr" rtl="0">
              <a:spcBef>
                <a:spcPct val="0"/>
              </a:spcBef>
              <a:buClrTx/>
              <a:buSzTx/>
              <a:buFontTx/>
              <a:buNone/>
            </a:pPr>
            <a:r>
              <a:rPr kumimoji="0" lang="ar-SA" sz="1600" b="1">
                <a:latin typeface="Times New Roman (Arabic)" charset="0"/>
                <a:cs typeface="Times New Roman (Arabic)" charset="0"/>
              </a:rPr>
              <a:t>حافظه كوتاه مدت</a:t>
            </a:r>
            <a:endParaRPr kumimoji="0" lang="en-US" sz="1600" b="1">
              <a:latin typeface="Times New Roman" pitchFamily="18" charset="0"/>
              <a:cs typeface="Times New Roman" pitchFamily="18" charset="0"/>
            </a:endParaRPr>
          </a:p>
        </p:txBody>
      </p:sp>
      <p:sp>
        <p:nvSpPr>
          <p:cNvPr id="1291276" name="Line 12"/>
          <p:cNvSpPr>
            <a:spLocks noChangeShapeType="1"/>
          </p:cNvSpPr>
          <p:nvPr/>
        </p:nvSpPr>
        <p:spPr bwMode="auto">
          <a:xfrm>
            <a:off x="6188075" y="4113213"/>
            <a:ext cx="571500" cy="0"/>
          </a:xfrm>
          <a:prstGeom prst="line">
            <a:avLst/>
          </a:prstGeom>
          <a:noFill/>
          <a:ln w="28575">
            <a:solidFill>
              <a:srgbClr val="000000"/>
            </a:solidFill>
            <a:round/>
            <a:headEnd/>
            <a:tailEnd type="triangle" w="med" len="med"/>
          </a:ln>
        </p:spPr>
        <p:txBody>
          <a:bodyPr/>
          <a:lstStyle/>
          <a:p>
            <a:endParaRPr lang="fa-IR"/>
          </a:p>
        </p:txBody>
      </p:sp>
      <p:sp>
        <p:nvSpPr>
          <p:cNvPr id="1291277" name="Line 13"/>
          <p:cNvSpPr>
            <a:spLocks noChangeShapeType="1"/>
          </p:cNvSpPr>
          <p:nvPr/>
        </p:nvSpPr>
        <p:spPr bwMode="auto">
          <a:xfrm flipH="1">
            <a:off x="6159500" y="4789488"/>
            <a:ext cx="571500" cy="0"/>
          </a:xfrm>
          <a:prstGeom prst="line">
            <a:avLst/>
          </a:prstGeom>
          <a:noFill/>
          <a:ln w="28575">
            <a:solidFill>
              <a:srgbClr val="000000"/>
            </a:solidFill>
            <a:round/>
            <a:headEnd/>
            <a:tailEnd type="triangle" w="med" len="med"/>
          </a:ln>
        </p:spPr>
        <p:txBody>
          <a:bodyPr/>
          <a:lstStyle/>
          <a:p>
            <a:endParaRPr lang="fa-IR"/>
          </a:p>
        </p:txBody>
      </p:sp>
      <p:sp>
        <p:nvSpPr>
          <p:cNvPr id="1291278" name="Rectangle 14"/>
          <p:cNvSpPr>
            <a:spLocks noChangeArrowheads="1"/>
          </p:cNvSpPr>
          <p:nvPr/>
        </p:nvSpPr>
        <p:spPr bwMode="auto">
          <a:xfrm>
            <a:off x="6826250" y="4078288"/>
            <a:ext cx="1257300" cy="800100"/>
          </a:xfrm>
          <a:prstGeom prst="rect">
            <a:avLst/>
          </a:prstGeom>
          <a:solidFill>
            <a:srgbClr val="FFFFFF"/>
          </a:solidFill>
          <a:ln w="28575">
            <a:solidFill>
              <a:srgbClr val="000000"/>
            </a:solidFill>
            <a:miter lim="800000"/>
            <a:headEnd/>
            <a:tailEnd/>
          </a:ln>
        </p:spPr>
        <p:txBody>
          <a:bodyPr/>
          <a:lstStyle/>
          <a:p>
            <a:pPr algn="ctr" rtl="0">
              <a:spcBef>
                <a:spcPct val="0"/>
              </a:spcBef>
              <a:buClrTx/>
              <a:buSzTx/>
              <a:buFontTx/>
              <a:buNone/>
            </a:pPr>
            <a:endParaRPr kumimoji="0" lang="en-US" sz="1600" b="1">
              <a:latin typeface="Times New Roman" pitchFamily="18" charset="0"/>
              <a:cs typeface="Times New Roman" pitchFamily="18" charset="0"/>
            </a:endParaRPr>
          </a:p>
          <a:p>
            <a:pPr algn="ctr" rtl="0">
              <a:spcBef>
                <a:spcPct val="0"/>
              </a:spcBef>
              <a:buClrTx/>
              <a:buSzTx/>
              <a:buFontTx/>
              <a:buNone/>
            </a:pPr>
            <a:r>
              <a:rPr kumimoji="0" lang="ar-SA" sz="1600" b="1">
                <a:latin typeface="Times New Roman (Arabic)" charset="0"/>
                <a:cs typeface="Times New Roman (Arabic)" charset="0"/>
              </a:rPr>
              <a:t>حافظه بلند مدت</a:t>
            </a:r>
            <a:endParaRPr kumimoji="0" lang="en-US" sz="1600" b="1">
              <a:latin typeface="Times New Roman" pitchFamily="18" charset="0"/>
              <a:cs typeface="Times New Roman" pitchFamily="18" charset="0"/>
            </a:endParaRPr>
          </a:p>
        </p:txBody>
      </p:sp>
      <p:sp>
        <p:nvSpPr>
          <p:cNvPr id="1291279" name="Line 15"/>
          <p:cNvSpPr>
            <a:spLocks noChangeShapeType="1"/>
          </p:cNvSpPr>
          <p:nvPr/>
        </p:nvSpPr>
        <p:spPr bwMode="auto">
          <a:xfrm>
            <a:off x="5626100" y="5040313"/>
            <a:ext cx="0" cy="571500"/>
          </a:xfrm>
          <a:prstGeom prst="line">
            <a:avLst/>
          </a:prstGeom>
          <a:noFill/>
          <a:ln w="28575">
            <a:solidFill>
              <a:srgbClr val="000000"/>
            </a:solidFill>
            <a:round/>
            <a:headEnd/>
            <a:tailEnd type="triangle" w="med" len="med"/>
          </a:ln>
        </p:spPr>
        <p:txBody>
          <a:bodyPr/>
          <a:lstStyle/>
          <a:p>
            <a:endParaRPr lang="fa-IR"/>
          </a:p>
        </p:txBody>
      </p:sp>
      <p:sp>
        <p:nvSpPr>
          <p:cNvPr id="1291280" name="Text Box 16"/>
          <p:cNvSpPr txBox="1">
            <a:spLocks noChangeArrowheads="1"/>
          </p:cNvSpPr>
          <p:nvPr/>
        </p:nvSpPr>
        <p:spPr bwMode="auto">
          <a:xfrm>
            <a:off x="1619250" y="2781300"/>
            <a:ext cx="2895600" cy="366713"/>
          </a:xfrm>
          <a:prstGeom prst="rect">
            <a:avLst/>
          </a:prstGeom>
          <a:noFill/>
          <a:ln w="28575">
            <a:noFill/>
            <a:miter lim="800000"/>
            <a:headEnd/>
            <a:tailEnd/>
          </a:ln>
          <a:effectLst/>
        </p:spPr>
        <p:txBody>
          <a:bodyPr>
            <a:spAutoFit/>
          </a:bodyPr>
          <a:lstStyle/>
          <a:p>
            <a:pPr algn="ctr" eaLnBrk="1" hangingPunct="1">
              <a:spcBef>
                <a:spcPct val="50000"/>
              </a:spcBef>
              <a:buClrTx/>
              <a:buSzTx/>
              <a:buFontTx/>
              <a:buNone/>
            </a:pPr>
            <a:r>
              <a:rPr kumimoji="0" lang="ar-SA" altLang="zh-CN" sz="1800" b="1">
                <a:latin typeface="Times New Roman" pitchFamily="18" charset="0"/>
                <a:cs typeface="Traffic" pitchFamily="2" charset="-78"/>
              </a:rPr>
              <a:t>درونداد  محيطي يا حس حركتي</a:t>
            </a:r>
            <a:r>
              <a:rPr kumimoji="0" lang="en-US" altLang="zh-CN" sz="1800" b="1">
                <a:latin typeface="Times New Roman" pitchFamily="18" charset="0"/>
                <a:ea typeface="SimSun" pitchFamily="2" charset="-122"/>
                <a:cs typeface="Traffic" pitchFamily="2" charset="-78"/>
              </a:rPr>
              <a:t> </a:t>
            </a:r>
            <a:r>
              <a:rPr kumimoji="0" lang="en-US" altLang="zh-CN" sz="1800" b="1">
                <a:latin typeface="Times New Roman" pitchFamily="18" charset="0"/>
                <a:cs typeface="Traffic" pitchFamily="2" charset="-78"/>
              </a:rPr>
              <a:t> </a:t>
            </a:r>
            <a:endParaRPr kumimoji="0" lang="en-US" sz="1800" b="1">
              <a:latin typeface="Times New Roman" pitchFamily="18" charset="0"/>
              <a:cs typeface="Traffic" pitchFamily="2" charset="-78"/>
            </a:endParaRPr>
          </a:p>
        </p:txBody>
      </p:sp>
      <p:sp>
        <p:nvSpPr>
          <p:cNvPr id="1291281" name="Text Box 17"/>
          <p:cNvSpPr txBox="1">
            <a:spLocks noChangeArrowheads="1"/>
          </p:cNvSpPr>
          <p:nvPr/>
        </p:nvSpPr>
        <p:spPr bwMode="auto">
          <a:xfrm>
            <a:off x="6121400" y="3255963"/>
            <a:ext cx="685800" cy="825500"/>
          </a:xfrm>
          <a:prstGeom prst="rect">
            <a:avLst/>
          </a:prstGeom>
          <a:noFill/>
          <a:ln w="28575">
            <a:noFill/>
            <a:miter lim="800000"/>
            <a:headEnd/>
            <a:tailEnd/>
          </a:ln>
          <a:effectLst/>
        </p:spPr>
        <p:txBody>
          <a:bodyPr>
            <a:spAutoFit/>
          </a:bodyPr>
          <a:lstStyle/>
          <a:p>
            <a:pPr algn="ctr" eaLnBrk="1" hangingPunct="1">
              <a:spcBef>
                <a:spcPct val="50000"/>
              </a:spcBef>
              <a:buClrTx/>
              <a:buSzTx/>
              <a:buFontTx/>
              <a:buNone/>
            </a:pPr>
            <a:r>
              <a:rPr kumimoji="0" lang="ar-SA" altLang="zh-CN" sz="1600" b="1">
                <a:latin typeface="Times New Roman" pitchFamily="18" charset="0"/>
                <a:cs typeface="Times New Roman" pitchFamily="18" charset="0"/>
              </a:rPr>
              <a:t>از طريق تمرين</a:t>
            </a:r>
            <a:endParaRPr kumimoji="0" lang="en-US" altLang="zh-CN" sz="1600" b="1">
              <a:latin typeface="Times New Roman" pitchFamily="18" charset="0"/>
              <a:ea typeface="SimSun" pitchFamily="2" charset="-122"/>
              <a:cs typeface="Times New Roman" pitchFamily="18" charset="0"/>
            </a:endParaRPr>
          </a:p>
        </p:txBody>
      </p:sp>
      <p:sp>
        <p:nvSpPr>
          <p:cNvPr id="1291282" name="Text Box 18"/>
          <p:cNvSpPr txBox="1">
            <a:spLocks noChangeArrowheads="1"/>
          </p:cNvSpPr>
          <p:nvPr/>
        </p:nvSpPr>
        <p:spPr bwMode="auto">
          <a:xfrm>
            <a:off x="4368800" y="3332163"/>
            <a:ext cx="838200" cy="825500"/>
          </a:xfrm>
          <a:prstGeom prst="rect">
            <a:avLst/>
          </a:prstGeom>
          <a:noFill/>
          <a:ln w="28575">
            <a:noFill/>
            <a:miter lim="800000"/>
            <a:headEnd/>
            <a:tailEnd/>
          </a:ln>
          <a:effectLst/>
        </p:spPr>
        <p:txBody>
          <a:bodyPr>
            <a:spAutoFit/>
          </a:bodyPr>
          <a:lstStyle/>
          <a:p>
            <a:pPr algn="ctr" rtl="0" eaLnBrk="1" hangingPunct="1">
              <a:spcBef>
                <a:spcPct val="50000"/>
              </a:spcBef>
              <a:buClrTx/>
              <a:buSzTx/>
              <a:buFontTx/>
              <a:buNone/>
            </a:pPr>
            <a:r>
              <a:rPr kumimoji="0" lang="ar-SA" altLang="zh-CN" sz="1600" b="1">
                <a:latin typeface="Times New Roman" pitchFamily="18" charset="0"/>
                <a:cs typeface="Times New Roman" pitchFamily="18" charset="0"/>
              </a:rPr>
              <a:t>از طريق توجه  منتخب</a:t>
            </a:r>
            <a:endParaRPr kumimoji="0" lang="en-US" sz="1600" b="1">
              <a:latin typeface="Times New Roman" pitchFamily="18" charset="0"/>
              <a:cs typeface="Times New Roman" pitchFamily="18" charset="0"/>
            </a:endParaRPr>
          </a:p>
        </p:txBody>
      </p:sp>
      <p:sp>
        <p:nvSpPr>
          <p:cNvPr id="1291283" name="Text Box 19"/>
          <p:cNvSpPr txBox="1">
            <a:spLocks noChangeArrowheads="1"/>
          </p:cNvSpPr>
          <p:nvPr/>
        </p:nvSpPr>
        <p:spPr bwMode="auto">
          <a:xfrm>
            <a:off x="5892800" y="4779963"/>
            <a:ext cx="914400" cy="730250"/>
          </a:xfrm>
          <a:prstGeom prst="rect">
            <a:avLst/>
          </a:prstGeom>
          <a:noFill/>
          <a:ln w="28575">
            <a:noFill/>
            <a:miter lim="800000"/>
            <a:headEnd/>
            <a:tailEnd/>
          </a:ln>
          <a:effectLst/>
        </p:spPr>
        <p:txBody>
          <a:bodyPr>
            <a:spAutoFit/>
          </a:bodyPr>
          <a:lstStyle/>
          <a:p>
            <a:pPr algn="just" eaLnBrk="1" hangingPunct="1">
              <a:spcBef>
                <a:spcPct val="50000"/>
              </a:spcBef>
              <a:buClrTx/>
              <a:buSzTx/>
              <a:buFontTx/>
              <a:buNone/>
            </a:pPr>
            <a:r>
              <a:rPr kumimoji="0" lang="ar-SA" altLang="zh-CN" sz="1400" b="1">
                <a:latin typeface="Times New Roman" pitchFamily="18" charset="0"/>
                <a:cs typeface="Traffic" pitchFamily="2" charset="-78"/>
              </a:rPr>
              <a:t>ازطريق فرايندهاي بازيافت</a:t>
            </a:r>
            <a:r>
              <a:rPr kumimoji="0" lang="en-US" altLang="zh-CN" sz="1400" b="1">
                <a:latin typeface="Times New Roman" pitchFamily="18" charset="0"/>
                <a:ea typeface="SimSun" pitchFamily="2" charset="-122"/>
                <a:cs typeface="Times New Roman" pitchFamily="18" charset="0"/>
              </a:rPr>
              <a:t> </a:t>
            </a:r>
            <a:endParaRPr kumimoji="0" lang="en-US" sz="1400" b="1">
              <a:latin typeface="Times New Roman" pitchFamily="18" charset="0"/>
              <a:cs typeface="Times New Roman" pitchFamily="18" charset="0"/>
            </a:endParaRPr>
          </a:p>
        </p:txBody>
      </p:sp>
      <p:sp>
        <p:nvSpPr>
          <p:cNvPr id="1291284" name="Text Box 20"/>
          <p:cNvSpPr txBox="1">
            <a:spLocks noChangeArrowheads="1"/>
          </p:cNvSpPr>
          <p:nvPr/>
        </p:nvSpPr>
        <p:spPr bwMode="auto">
          <a:xfrm>
            <a:off x="4597400" y="5618163"/>
            <a:ext cx="1828800" cy="336550"/>
          </a:xfrm>
          <a:prstGeom prst="rect">
            <a:avLst/>
          </a:prstGeom>
          <a:noFill/>
          <a:ln w="28575">
            <a:noFill/>
            <a:miter lim="800000"/>
            <a:headEnd/>
            <a:tailEnd/>
          </a:ln>
          <a:effectLst/>
        </p:spPr>
        <p:txBody>
          <a:bodyPr>
            <a:spAutoFit/>
          </a:bodyPr>
          <a:lstStyle/>
          <a:p>
            <a:pPr algn="ctr" rtl="0" eaLnBrk="1" hangingPunct="1">
              <a:spcBef>
                <a:spcPct val="50000"/>
              </a:spcBef>
              <a:buClrTx/>
              <a:buSzTx/>
              <a:buFontTx/>
              <a:buNone/>
            </a:pPr>
            <a:r>
              <a:rPr kumimoji="0" lang="ar-SA" altLang="zh-CN" sz="1600" b="1">
                <a:latin typeface="Times New Roman" pitchFamily="18" charset="0"/>
                <a:cs typeface="Traffic" pitchFamily="2" charset="-78"/>
              </a:rPr>
              <a:t>برونداد حركت</a:t>
            </a:r>
            <a:r>
              <a:rPr kumimoji="0" lang="en-US" altLang="zh-CN" sz="1600" b="1">
                <a:latin typeface="Times New Roman" pitchFamily="18" charset="0"/>
                <a:ea typeface="SimSun" pitchFamily="2" charset="-122"/>
                <a:cs typeface="Times New Roman" pitchFamily="18" charset="0"/>
              </a:rPr>
              <a:t> </a:t>
            </a:r>
            <a:endParaRPr kumimoji="0" lang="en-US" sz="1600" b="1">
              <a:latin typeface="Times New Roman" pitchFamily="18" charset="0"/>
              <a:cs typeface="Times New Roman" pitchFamily="18" charset="0"/>
            </a:endParaRPr>
          </a:p>
        </p:txBody>
      </p:sp>
      <p:sp>
        <p:nvSpPr>
          <p:cNvPr id="1291285" name="Text Box 21"/>
          <p:cNvSpPr txBox="1">
            <a:spLocks noChangeArrowheads="1"/>
          </p:cNvSpPr>
          <p:nvPr/>
        </p:nvSpPr>
        <p:spPr bwMode="auto">
          <a:xfrm>
            <a:off x="395288" y="5805488"/>
            <a:ext cx="3889375" cy="336550"/>
          </a:xfrm>
          <a:prstGeom prst="rect">
            <a:avLst/>
          </a:prstGeom>
          <a:noFill/>
          <a:ln w="28575">
            <a:noFill/>
            <a:miter lim="800000"/>
            <a:headEnd/>
            <a:tailEnd/>
          </a:ln>
          <a:effectLst/>
        </p:spPr>
        <p:txBody>
          <a:bodyPr>
            <a:spAutoFit/>
          </a:bodyPr>
          <a:lstStyle/>
          <a:p>
            <a:pPr algn="ctr" rtl="0" eaLnBrk="1" hangingPunct="1">
              <a:spcBef>
                <a:spcPct val="50000"/>
              </a:spcBef>
              <a:buClrTx/>
              <a:buSzTx/>
              <a:buFontTx/>
              <a:buNone/>
            </a:pPr>
            <a:r>
              <a:rPr kumimoji="0" lang="ar-SA" altLang="zh-CN" sz="1600" b="1">
                <a:latin typeface="Times New Roman" pitchFamily="18" charset="0"/>
                <a:cs typeface="Traffic" pitchFamily="2" charset="-78"/>
              </a:rPr>
              <a:t>شكل 13-2 سه بخش مجزاي حافظه انسان</a:t>
            </a:r>
            <a:r>
              <a:rPr kumimoji="0" lang="en-US" altLang="zh-CN" sz="1600" b="1">
                <a:latin typeface="Times New Roman" pitchFamily="18" charset="0"/>
                <a:ea typeface="SimSun" pitchFamily="2" charset="-122"/>
                <a:cs typeface="Times New Roman" pitchFamily="18" charset="0"/>
              </a:rPr>
              <a:t> </a:t>
            </a:r>
            <a:endParaRPr kumimoji="0" lang="en-US" sz="1600" b="1">
              <a:latin typeface="Times New Roman" pitchFamily="18" charset="0"/>
              <a:cs typeface="Times New Roman" pitchFamily="18" charset="0"/>
            </a:endParaRPr>
          </a:p>
        </p:txBody>
      </p:sp>
      <p:sp>
        <p:nvSpPr>
          <p:cNvPr id="1291320" name="Text Box 56"/>
          <p:cNvSpPr txBox="1">
            <a:spLocks noChangeArrowheads="1"/>
          </p:cNvSpPr>
          <p:nvPr/>
        </p:nvSpPr>
        <p:spPr bwMode="auto">
          <a:xfrm>
            <a:off x="4381500" y="1773238"/>
            <a:ext cx="4500563" cy="579437"/>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b="1" i="1">
                <a:cs typeface="Arial" pitchFamily="34" charset="0"/>
              </a:rPr>
              <a:t>درونداد  محيطي يا حس حركتي</a:t>
            </a:r>
            <a:r>
              <a:rPr lang="fa-IR" altLang="zh-CN" sz="3200" b="1" i="1"/>
              <a:t> </a:t>
            </a:r>
            <a:endParaRPr lang="en-US" sz="3200" b="1"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91268"/>
                                        </p:tgtEl>
                                        <p:attrNameLst>
                                          <p:attrName>style.visibility</p:attrName>
                                        </p:attrNameLst>
                                      </p:cBhvr>
                                      <p:to>
                                        <p:strVal val="visible"/>
                                      </p:to>
                                    </p:set>
                                    <p:anim to="" calcmode="lin" valueType="num">
                                      <p:cBhvr>
                                        <p:cTn id="7" dur="1" fill="hold"/>
                                        <p:tgtEl>
                                          <p:spTgt spid="1291268"/>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1291269"/>
                                        </p:tgtEl>
                                        <p:attrNameLst>
                                          <p:attrName>style.visibility</p:attrName>
                                        </p:attrNameLst>
                                      </p:cBhvr>
                                      <p:to>
                                        <p:strVal val="visible"/>
                                      </p:to>
                                    </p:set>
                                    <p:anim to="" calcmode="lin" valueType="num">
                                      <p:cBhvr>
                                        <p:cTn id="10" dur="1" fill="hold"/>
                                        <p:tgtEl>
                                          <p:spTgt spid="1291269"/>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1291270"/>
                                        </p:tgtEl>
                                        <p:attrNameLst>
                                          <p:attrName>style.visibility</p:attrName>
                                        </p:attrNameLst>
                                      </p:cBhvr>
                                      <p:to>
                                        <p:strVal val="visible"/>
                                      </p:to>
                                    </p:set>
                                    <p:anim to="" calcmode="lin" valueType="num">
                                      <p:cBhvr>
                                        <p:cTn id="13" dur="1" fill="hold"/>
                                        <p:tgtEl>
                                          <p:spTgt spid="1291270"/>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1291271"/>
                                        </p:tgtEl>
                                        <p:attrNameLst>
                                          <p:attrName>style.visibility</p:attrName>
                                        </p:attrNameLst>
                                      </p:cBhvr>
                                      <p:to>
                                        <p:strVal val="visible"/>
                                      </p:to>
                                    </p:set>
                                    <p:anim to="" calcmode="lin" valueType="num">
                                      <p:cBhvr>
                                        <p:cTn id="16" dur="1" fill="hold"/>
                                        <p:tgtEl>
                                          <p:spTgt spid="1291271"/>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1291272"/>
                                        </p:tgtEl>
                                        <p:attrNameLst>
                                          <p:attrName>style.visibility</p:attrName>
                                        </p:attrNameLst>
                                      </p:cBhvr>
                                      <p:to>
                                        <p:strVal val="visible"/>
                                      </p:to>
                                    </p:set>
                                    <p:anim to="" calcmode="lin" valueType="num">
                                      <p:cBhvr>
                                        <p:cTn id="19" dur="1" fill="hold"/>
                                        <p:tgtEl>
                                          <p:spTgt spid="1291272"/>
                                        </p:tgtEl>
                                        <p:attrNameLst>
                                          <p:attrName/>
                                        </p:attrNameLst>
                                      </p:cBhvr>
                                    </p:anim>
                                  </p:childTnLst>
                                </p:cTn>
                              </p:par>
                              <p:par>
                                <p:cTn id="20" presetID="24" presetClass="entr" presetSubtype="0" fill="hold" grpId="0" nodeType="withEffect">
                                  <p:stCondLst>
                                    <p:cond delay="0"/>
                                  </p:stCondLst>
                                  <p:childTnLst>
                                    <p:set>
                                      <p:cBhvr>
                                        <p:cTn id="21" dur="1" fill="hold">
                                          <p:stCondLst>
                                            <p:cond delay="0"/>
                                          </p:stCondLst>
                                        </p:cTn>
                                        <p:tgtEl>
                                          <p:spTgt spid="1291273"/>
                                        </p:tgtEl>
                                        <p:attrNameLst>
                                          <p:attrName>style.visibility</p:attrName>
                                        </p:attrNameLst>
                                      </p:cBhvr>
                                      <p:to>
                                        <p:strVal val="visible"/>
                                      </p:to>
                                    </p:set>
                                    <p:anim to="" calcmode="lin" valueType="num">
                                      <p:cBhvr>
                                        <p:cTn id="22" dur="1" fill="hold"/>
                                        <p:tgtEl>
                                          <p:spTgt spid="1291273"/>
                                        </p:tgtEl>
                                        <p:attrNameLst>
                                          <p:attrName/>
                                        </p:attrNameLst>
                                      </p:cBhvr>
                                    </p:anim>
                                  </p:childTnLst>
                                </p:cTn>
                              </p:par>
                              <p:par>
                                <p:cTn id="23" presetID="24" presetClass="entr" presetSubtype="0" fill="hold" grpId="0" nodeType="withEffect">
                                  <p:stCondLst>
                                    <p:cond delay="0"/>
                                  </p:stCondLst>
                                  <p:childTnLst>
                                    <p:set>
                                      <p:cBhvr>
                                        <p:cTn id="24" dur="1" fill="hold">
                                          <p:stCondLst>
                                            <p:cond delay="0"/>
                                          </p:stCondLst>
                                        </p:cTn>
                                        <p:tgtEl>
                                          <p:spTgt spid="1291274"/>
                                        </p:tgtEl>
                                        <p:attrNameLst>
                                          <p:attrName>style.visibility</p:attrName>
                                        </p:attrNameLst>
                                      </p:cBhvr>
                                      <p:to>
                                        <p:strVal val="visible"/>
                                      </p:to>
                                    </p:set>
                                    <p:anim to="" calcmode="lin" valueType="num">
                                      <p:cBhvr>
                                        <p:cTn id="25" dur="1" fill="hold"/>
                                        <p:tgtEl>
                                          <p:spTgt spid="1291274"/>
                                        </p:tgtEl>
                                        <p:attrNameLst>
                                          <p:attrName/>
                                        </p:attrNameLst>
                                      </p:cBhvr>
                                    </p:anim>
                                  </p:childTnLst>
                                </p:cTn>
                              </p:par>
                              <p:par>
                                <p:cTn id="26" presetID="24" presetClass="entr" presetSubtype="0" fill="hold" grpId="0" nodeType="withEffect">
                                  <p:stCondLst>
                                    <p:cond delay="0"/>
                                  </p:stCondLst>
                                  <p:childTnLst>
                                    <p:set>
                                      <p:cBhvr>
                                        <p:cTn id="27" dur="1" fill="hold">
                                          <p:stCondLst>
                                            <p:cond delay="0"/>
                                          </p:stCondLst>
                                        </p:cTn>
                                        <p:tgtEl>
                                          <p:spTgt spid="1291275"/>
                                        </p:tgtEl>
                                        <p:attrNameLst>
                                          <p:attrName>style.visibility</p:attrName>
                                        </p:attrNameLst>
                                      </p:cBhvr>
                                      <p:to>
                                        <p:strVal val="visible"/>
                                      </p:to>
                                    </p:set>
                                    <p:anim to="" calcmode="lin" valueType="num">
                                      <p:cBhvr>
                                        <p:cTn id="28" dur="1" fill="hold"/>
                                        <p:tgtEl>
                                          <p:spTgt spid="1291275"/>
                                        </p:tgtEl>
                                        <p:attrNameLst>
                                          <p:attrName/>
                                        </p:attrNameLst>
                                      </p:cBhvr>
                                    </p:anim>
                                  </p:childTnLst>
                                </p:cTn>
                              </p:par>
                              <p:par>
                                <p:cTn id="29" presetID="24" presetClass="entr" presetSubtype="0" fill="hold" grpId="0" nodeType="withEffect">
                                  <p:stCondLst>
                                    <p:cond delay="0"/>
                                  </p:stCondLst>
                                  <p:childTnLst>
                                    <p:set>
                                      <p:cBhvr>
                                        <p:cTn id="30" dur="1" fill="hold">
                                          <p:stCondLst>
                                            <p:cond delay="0"/>
                                          </p:stCondLst>
                                        </p:cTn>
                                        <p:tgtEl>
                                          <p:spTgt spid="1291276"/>
                                        </p:tgtEl>
                                        <p:attrNameLst>
                                          <p:attrName>style.visibility</p:attrName>
                                        </p:attrNameLst>
                                      </p:cBhvr>
                                      <p:to>
                                        <p:strVal val="visible"/>
                                      </p:to>
                                    </p:set>
                                    <p:anim to="" calcmode="lin" valueType="num">
                                      <p:cBhvr>
                                        <p:cTn id="31" dur="1" fill="hold"/>
                                        <p:tgtEl>
                                          <p:spTgt spid="1291276"/>
                                        </p:tgtEl>
                                        <p:attrNameLst>
                                          <p:attrName/>
                                        </p:attrNameLst>
                                      </p:cBhvr>
                                    </p:anim>
                                  </p:childTnLst>
                                </p:cTn>
                              </p:par>
                              <p:par>
                                <p:cTn id="32" presetID="24" presetClass="entr" presetSubtype="0" fill="hold" grpId="0" nodeType="withEffect">
                                  <p:stCondLst>
                                    <p:cond delay="0"/>
                                  </p:stCondLst>
                                  <p:childTnLst>
                                    <p:set>
                                      <p:cBhvr>
                                        <p:cTn id="33" dur="1" fill="hold">
                                          <p:stCondLst>
                                            <p:cond delay="0"/>
                                          </p:stCondLst>
                                        </p:cTn>
                                        <p:tgtEl>
                                          <p:spTgt spid="1291277"/>
                                        </p:tgtEl>
                                        <p:attrNameLst>
                                          <p:attrName>style.visibility</p:attrName>
                                        </p:attrNameLst>
                                      </p:cBhvr>
                                      <p:to>
                                        <p:strVal val="visible"/>
                                      </p:to>
                                    </p:set>
                                    <p:anim to="" calcmode="lin" valueType="num">
                                      <p:cBhvr>
                                        <p:cTn id="34" dur="1" fill="hold"/>
                                        <p:tgtEl>
                                          <p:spTgt spid="1291277"/>
                                        </p:tgtEl>
                                        <p:attrNameLst>
                                          <p:attrName/>
                                        </p:attrNameLst>
                                      </p:cBhvr>
                                    </p:anim>
                                  </p:childTnLst>
                                </p:cTn>
                              </p:par>
                              <p:par>
                                <p:cTn id="35" presetID="24" presetClass="entr" presetSubtype="0" fill="hold" grpId="0" nodeType="withEffect">
                                  <p:stCondLst>
                                    <p:cond delay="0"/>
                                  </p:stCondLst>
                                  <p:childTnLst>
                                    <p:set>
                                      <p:cBhvr>
                                        <p:cTn id="36" dur="1" fill="hold">
                                          <p:stCondLst>
                                            <p:cond delay="0"/>
                                          </p:stCondLst>
                                        </p:cTn>
                                        <p:tgtEl>
                                          <p:spTgt spid="1291278"/>
                                        </p:tgtEl>
                                        <p:attrNameLst>
                                          <p:attrName>style.visibility</p:attrName>
                                        </p:attrNameLst>
                                      </p:cBhvr>
                                      <p:to>
                                        <p:strVal val="visible"/>
                                      </p:to>
                                    </p:set>
                                    <p:anim to="" calcmode="lin" valueType="num">
                                      <p:cBhvr>
                                        <p:cTn id="37" dur="1" fill="hold"/>
                                        <p:tgtEl>
                                          <p:spTgt spid="1291278"/>
                                        </p:tgtEl>
                                        <p:attrNameLst>
                                          <p:attrName/>
                                        </p:attrNameLst>
                                      </p:cBhvr>
                                    </p:anim>
                                  </p:childTnLst>
                                </p:cTn>
                              </p:par>
                              <p:par>
                                <p:cTn id="38" presetID="24" presetClass="entr" presetSubtype="0" fill="hold" grpId="0" nodeType="withEffect">
                                  <p:stCondLst>
                                    <p:cond delay="0"/>
                                  </p:stCondLst>
                                  <p:childTnLst>
                                    <p:set>
                                      <p:cBhvr>
                                        <p:cTn id="39" dur="1" fill="hold">
                                          <p:stCondLst>
                                            <p:cond delay="0"/>
                                          </p:stCondLst>
                                        </p:cTn>
                                        <p:tgtEl>
                                          <p:spTgt spid="1291279"/>
                                        </p:tgtEl>
                                        <p:attrNameLst>
                                          <p:attrName>style.visibility</p:attrName>
                                        </p:attrNameLst>
                                      </p:cBhvr>
                                      <p:to>
                                        <p:strVal val="visible"/>
                                      </p:to>
                                    </p:set>
                                    <p:anim to="" calcmode="lin" valueType="num">
                                      <p:cBhvr>
                                        <p:cTn id="40" dur="1" fill="hold"/>
                                        <p:tgtEl>
                                          <p:spTgt spid="1291279"/>
                                        </p:tgtEl>
                                        <p:attrNameLst>
                                          <p:attrName/>
                                        </p:attrNameLst>
                                      </p:cBhvr>
                                    </p:anim>
                                  </p:childTnLst>
                                </p:cTn>
                              </p:par>
                              <p:par>
                                <p:cTn id="41" presetID="24" presetClass="entr" presetSubtype="0" fill="hold" grpId="0" nodeType="withEffect">
                                  <p:stCondLst>
                                    <p:cond delay="0"/>
                                  </p:stCondLst>
                                  <p:childTnLst>
                                    <p:set>
                                      <p:cBhvr>
                                        <p:cTn id="42" dur="1" fill="hold">
                                          <p:stCondLst>
                                            <p:cond delay="0"/>
                                          </p:stCondLst>
                                        </p:cTn>
                                        <p:tgtEl>
                                          <p:spTgt spid="1291280"/>
                                        </p:tgtEl>
                                        <p:attrNameLst>
                                          <p:attrName>style.visibility</p:attrName>
                                        </p:attrNameLst>
                                      </p:cBhvr>
                                      <p:to>
                                        <p:strVal val="visible"/>
                                      </p:to>
                                    </p:set>
                                    <p:anim to="" calcmode="lin" valueType="num">
                                      <p:cBhvr>
                                        <p:cTn id="43" dur="1" fill="hold"/>
                                        <p:tgtEl>
                                          <p:spTgt spid="1291280"/>
                                        </p:tgtEl>
                                        <p:attrNameLst>
                                          <p:attrName/>
                                        </p:attrNameLst>
                                      </p:cBhvr>
                                    </p:anim>
                                  </p:childTnLst>
                                </p:cTn>
                              </p:par>
                              <p:par>
                                <p:cTn id="44" presetID="24" presetClass="entr" presetSubtype="0" fill="hold" grpId="0" nodeType="withEffect">
                                  <p:stCondLst>
                                    <p:cond delay="0"/>
                                  </p:stCondLst>
                                  <p:childTnLst>
                                    <p:set>
                                      <p:cBhvr>
                                        <p:cTn id="45" dur="1" fill="hold">
                                          <p:stCondLst>
                                            <p:cond delay="0"/>
                                          </p:stCondLst>
                                        </p:cTn>
                                        <p:tgtEl>
                                          <p:spTgt spid="1291281"/>
                                        </p:tgtEl>
                                        <p:attrNameLst>
                                          <p:attrName>style.visibility</p:attrName>
                                        </p:attrNameLst>
                                      </p:cBhvr>
                                      <p:to>
                                        <p:strVal val="visible"/>
                                      </p:to>
                                    </p:set>
                                    <p:anim to="" calcmode="lin" valueType="num">
                                      <p:cBhvr>
                                        <p:cTn id="46" dur="1" fill="hold"/>
                                        <p:tgtEl>
                                          <p:spTgt spid="1291281"/>
                                        </p:tgtEl>
                                        <p:attrNameLst>
                                          <p:attrName/>
                                        </p:attrNameLst>
                                      </p:cBhvr>
                                    </p:anim>
                                  </p:childTnLst>
                                </p:cTn>
                              </p:par>
                              <p:par>
                                <p:cTn id="47" presetID="24" presetClass="entr" presetSubtype="0" fill="hold" grpId="0" nodeType="withEffect">
                                  <p:stCondLst>
                                    <p:cond delay="0"/>
                                  </p:stCondLst>
                                  <p:childTnLst>
                                    <p:set>
                                      <p:cBhvr>
                                        <p:cTn id="48" dur="1" fill="hold">
                                          <p:stCondLst>
                                            <p:cond delay="0"/>
                                          </p:stCondLst>
                                        </p:cTn>
                                        <p:tgtEl>
                                          <p:spTgt spid="1291282"/>
                                        </p:tgtEl>
                                        <p:attrNameLst>
                                          <p:attrName>style.visibility</p:attrName>
                                        </p:attrNameLst>
                                      </p:cBhvr>
                                      <p:to>
                                        <p:strVal val="visible"/>
                                      </p:to>
                                    </p:set>
                                    <p:anim to="" calcmode="lin" valueType="num">
                                      <p:cBhvr>
                                        <p:cTn id="49" dur="1" fill="hold"/>
                                        <p:tgtEl>
                                          <p:spTgt spid="1291282"/>
                                        </p:tgtEl>
                                        <p:attrNameLst>
                                          <p:attrName/>
                                        </p:attrNameLst>
                                      </p:cBhvr>
                                    </p:anim>
                                  </p:childTnLst>
                                </p:cTn>
                              </p:par>
                              <p:par>
                                <p:cTn id="50" presetID="24" presetClass="entr" presetSubtype="0" fill="hold" grpId="0" nodeType="withEffect">
                                  <p:stCondLst>
                                    <p:cond delay="0"/>
                                  </p:stCondLst>
                                  <p:childTnLst>
                                    <p:set>
                                      <p:cBhvr>
                                        <p:cTn id="51" dur="1" fill="hold">
                                          <p:stCondLst>
                                            <p:cond delay="0"/>
                                          </p:stCondLst>
                                        </p:cTn>
                                        <p:tgtEl>
                                          <p:spTgt spid="1291283"/>
                                        </p:tgtEl>
                                        <p:attrNameLst>
                                          <p:attrName>style.visibility</p:attrName>
                                        </p:attrNameLst>
                                      </p:cBhvr>
                                      <p:to>
                                        <p:strVal val="visible"/>
                                      </p:to>
                                    </p:set>
                                    <p:anim to="" calcmode="lin" valueType="num">
                                      <p:cBhvr>
                                        <p:cTn id="52" dur="1" fill="hold"/>
                                        <p:tgtEl>
                                          <p:spTgt spid="1291283"/>
                                        </p:tgtEl>
                                        <p:attrNameLst>
                                          <p:attrName/>
                                        </p:attrNameLst>
                                      </p:cBhvr>
                                    </p:anim>
                                  </p:childTnLst>
                                </p:cTn>
                              </p:par>
                              <p:par>
                                <p:cTn id="53" presetID="24" presetClass="entr" presetSubtype="0" fill="hold" grpId="0" nodeType="withEffect">
                                  <p:stCondLst>
                                    <p:cond delay="0"/>
                                  </p:stCondLst>
                                  <p:childTnLst>
                                    <p:set>
                                      <p:cBhvr>
                                        <p:cTn id="54" dur="1" fill="hold">
                                          <p:stCondLst>
                                            <p:cond delay="0"/>
                                          </p:stCondLst>
                                        </p:cTn>
                                        <p:tgtEl>
                                          <p:spTgt spid="1291284"/>
                                        </p:tgtEl>
                                        <p:attrNameLst>
                                          <p:attrName>style.visibility</p:attrName>
                                        </p:attrNameLst>
                                      </p:cBhvr>
                                      <p:to>
                                        <p:strVal val="visible"/>
                                      </p:to>
                                    </p:set>
                                    <p:anim to="" calcmode="lin" valueType="num">
                                      <p:cBhvr>
                                        <p:cTn id="55" dur="1" fill="hold"/>
                                        <p:tgtEl>
                                          <p:spTgt spid="1291284"/>
                                        </p:tgtEl>
                                        <p:attrNameLst>
                                          <p:attrName/>
                                        </p:attrNameLst>
                                      </p:cBhvr>
                                    </p:anim>
                                  </p:childTnLst>
                                </p:cTn>
                              </p:par>
                              <p:par>
                                <p:cTn id="56" presetID="24" presetClass="entr" presetSubtype="0" fill="hold" grpId="0" nodeType="withEffect">
                                  <p:stCondLst>
                                    <p:cond delay="0"/>
                                  </p:stCondLst>
                                  <p:childTnLst>
                                    <p:set>
                                      <p:cBhvr>
                                        <p:cTn id="57" dur="1" fill="hold">
                                          <p:stCondLst>
                                            <p:cond delay="0"/>
                                          </p:stCondLst>
                                        </p:cTn>
                                        <p:tgtEl>
                                          <p:spTgt spid="1291285"/>
                                        </p:tgtEl>
                                        <p:attrNameLst>
                                          <p:attrName>style.visibility</p:attrName>
                                        </p:attrNameLst>
                                      </p:cBhvr>
                                      <p:to>
                                        <p:strVal val="visible"/>
                                      </p:to>
                                    </p:set>
                                    <p:anim to="" calcmode="lin" valueType="num">
                                      <p:cBhvr>
                                        <p:cTn id="58" dur="1" fill="hold"/>
                                        <p:tgtEl>
                                          <p:spTgt spid="129128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1268" grpId="0" animBg="1"/>
      <p:bldP spid="1291269" grpId="0" animBg="1"/>
      <p:bldP spid="1291270" grpId="0" animBg="1"/>
      <p:bldP spid="1291271" grpId="0" animBg="1"/>
      <p:bldP spid="1291272" grpId="0" animBg="1"/>
      <p:bldP spid="1291273" grpId="0" animBg="1"/>
      <p:bldP spid="1291274" grpId="0" animBg="1"/>
      <p:bldP spid="1291275" grpId="0" animBg="1"/>
      <p:bldP spid="1291276" grpId="0" animBg="1"/>
      <p:bldP spid="1291277" grpId="0" animBg="1"/>
      <p:bldP spid="1291278" grpId="0" animBg="1"/>
      <p:bldP spid="1291279" grpId="0" animBg="1"/>
      <p:bldP spid="1291280" grpId="0"/>
      <p:bldP spid="1291281" grpId="0"/>
      <p:bldP spid="1291282" grpId="0"/>
      <p:bldP spid="1291283" grpId="0"/>
      <p:bldP spid="1291284" grpId="0"/>
      <p:bldP spid="129128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364" name="Text Box 4"/>
          <p:cNvSpPr txBox="1">
            <a:spLocks noChangeArrowheads="1"/>
          </p:cNvSpPr>
          <p:nvPr/>
        </p:nvSpPr>
        <p:spPr bwMode="auto">
          <a:xfrm>
            <a:off x="684213" y="2130425"/>
            <a:ext cx="7704137" cy="3138488"/>
          </a:xfrm>
          <a:prstGeom prst="rect">
            <a:avLst/>
          </a:prstGeom>
          <a:noFill/>
          <a:ln w="9525" algn="ctr">
            <a:noFill/>
            <a:miter lim="800000"/>
            <a:headEnd/>
            <a:tailEnd/>
          </a:ln>
          <a:effectLst/>
        </p:spPr>
        <p:txBody>
          <a:bodyPr>
            <a:spAutoFit/>
          </a:bodyPr>
          <a:lstStyle/>
          <a:p>
            <a:pPr marL="342900" indent="-342900">
              <a:spcBef>
                <a:spcPct val="50000"/>
              </a:spcBef>
            </a:pPr>
            <a:r>
              <a:rPr lang="fa-IR" altLang="zh-CN" sz="4000" b="1" i="1">
                <a:cs typeface="Arial" pitchFamily="34" charset="0"/>
              </a:rPr>
              <a:t>ذخيره حسي كوتاه</a:t>
            </a:r>
            <a:r>
              <a:rPr lang="fa-IR" altLang="zh-CN" sz="3200">
                <a:cs typeface="Arial" pitchFamily="34" charset="0"/>
              </a:rPr>
              <a:t> مدت حسي ترين جنبه حافظه، ذخيره حسي كوتاه مدت است. در  مرحله شناسايي محرك، پردازش اطلاعات باعث نگهداري موقت آنها يك چهارم ثانيه در ذخيره حسي كوتاه مدت مي</a:t>
            </a:r>
            <a:r>
              <a:rPr lang="en-US" altLang="zh-CN" sz="3200">
                <a:ea typeface="SimSun" pitchFamily="2" charset="-122"/>
                <a:cs typeface="Arial" pitchFamily="34" charset="0"/>
              </a:rPr>
              <a:t>‎</a:t>
            </a:r>
            <a:r>
              <a:rPr lang="fa-IR" altLang="zh-CN" sz="3200">
                <a:cs typeface="Arial" pitchFamily="34" charset="0"/>
              </a:rPr>
              <a:t>شود. جريانهاي متعددي از اطلاعات به طور همزمان و موازي پردازش مي</a:t>
            </a:r>
            <a:r>
              <a:rPr lang="en-US" altLang="zh-CN" sz="3200">
                <a:ea typeface="SimSun" pitchFamily="2" charset="-122"/>
              </a:rPr>
              <a:t>‎</a:t>
            </a:r>
            <a:r>
              <a:rPr lang="fa-IR" altLang="zh-CN" sz="3200">
                <a:cs typeface="Arial" pitchFamily="34" charset="0"/>
              </a:rPr>
              <a:t>شوند</a:t>
            </a:r>
            <a:r>
              <a:rPr lang="en-US" altLang="zh-CN" sz="3200">
                <a:ea typeface="SimSun" pitchFamily="2" charset="-122"/>
              </a:rPr>
              <a:t> </a:t>
            </a:r>
            <a:endParaRPr lang="en-US" sz="320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6388" name="Text Box 4"/>
          <p:cNvSpPr txBox="1">
            <a:spLocks noChangeArrowheads="1"/>
          </p:cNvSpPr>
          <p:nvPr/>
        </p:nvSpPr>
        <p:spPr bwMode="auto">
          <a:xfrm>
            <a:off x="395288" y="1773238"/>
            <a:ext cx="8424862" cy="4081462"/>
          </a:xfrm>
          <a:prstGeom prst="rect">
            <a:avLst/>
          </a:prstGeom>
          <a:noFill/>
          <a:ln w="9525" algn="ctr">
            <a:noFill/>
            <a:miter lim="800000"/>
            <a:headEnd/>
            <a:tailEnd/>
          </a:ln>
          <a:effectLst/>
        </p:spPr>
        <p:txBody>
          <a:bodyPr>
            <a:spAutoFit/>
          </a:bodyPr>
          <a:lstStyle/>
          <a:p>
            <a:pPr marL="342900" indent="-342900"/>
            <a:r>
              <a:rPr lang="fa-IR" altLang="zh-CN" sz="3200" b="1" i="1">
                <a:cs typeface="Arial" pitchFamily="34" charset="0"/>
              </a:rPr>
              <a:t>حافظه كوتاه مدت:</a:t>
            </a:r>
            <a:r>
              <a:rPr lang="fa-IR" altLang="zh-CN">
                <a:cs typeface="Arial" pitchFamily="34" charset="0"/>
              </a:rPr>
              <a:t> اطلاعات حسي در ذخيره حسي كوتاه مدت براي پردازشهاي آتي انتخاب مي</a:t>
            </a:r>
            <a:r>
              <a:rPr lang="en-US" altLang="zh-CN">
                <a:ea typeface="SimSun" pitchFamily="2" charset="-122"/>
                <a:cs typeface="Arial" pitchFamily="34" charset="0"/>
              </a:rPr>
              <a:t>‎</a:t>
            </a:r>
            <a:r>
              <a:rPr lang="fa-IR" altLang="zh-CN">
                <a:cs typeface="Arial" pitchFamily="34" charset="0"/>
              </a:rPr>
              <a:t>شوند.  باقيمانده اطلاعات ذخيره حسي كوتاه مدت، بسادگي از دست مي­روند تا جاي خود را به اطلاعات تازه­تر بدهند.</a:t>
            </a:r>
          </a:p>
          <a:p>
            <a:pPr marL="342900" indent="-342900"/>
            <a:r>
              <a:rPr lang="fa-IR" altLang="zh-CN">
                <a:cs typeface="Arial" pitchFamily="34" charset="0"/>
              </a:rPr>
              <a:t>توجه خاص، اطلاعات را به حافظه كوتاه مدت هدايت مي</a:t>
            </a:r>
            <a:r>
              <a:rPr lang="en-US" altLang="zh-CN">
                <a:ea typeface="SimSun" pitchFamily="2" charset="-122"/>
              </a:rPr>
              <a:t>‎</a:t>
            </a:r>
            <a:r>
              <a:rPr lang="fa-IR" altLang="zh-CN">
                <a:cs typeface="Arial" pitchFamily="34" charset="0"/>
              </a:rPr>
              <a:t>كند. حافظه كوتاه مدت از لحاظ ظرفيت بسيار محدود است و بيشتر از 27 قطعه اطلاعات را در خود نگه دارد.  اطلاعات تا زماني در اين حافظه مي</a:t>
            </a:r>
            <a:r>
              <a:rPr lang="en-US" altLang="zh-CN">
                <a:ea typeface="SimSun" pitchFamily="2" charset="-122"/>
              </a:rPr>
              <a:t>‎</a:t>
            </a:r>
            <a:r>
              <a:rPr lang="fa-IR" altLang="zh-CN">
                <a:cs typeface="Arial" pitchFamily="34" charset="0"/>
              </a:rPr>
              <a:t>­مانند كه به آنها توجه شود. بازيابي، تمرين و تكرار مجدد اطلاعات را در اين قسمت نگه مي دارد.</a:t>
            </a:r>
            <a:r>
              <a:rPr lang="fa-IR" altLang="zh-CN"/>
              <a:t> </a:t>
            </a: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9460" name="Text Box 4"/>
          <p:cNvSpPr txBox="1">
            <a:spLocks noChangeArrowheads="1"/>
          </p:cNvSpPr>
          <p:nvPr/>
        </p:nvSpPr>
        <p:spPr bwMode="auto">
          <a:xfrm>
            <a:off x="539750" y="1700213"/>
            <a:ext cx="8135938" cy="4540250"/>
          </a:xfrm>
          <a:prstGeom prst="rect">
            <a:avLst/>
          </a:prstGeom>
          <a:noFill/>
          <a:ln w="9525" algn="ctr">
            <a:noFill/>
            <a:miter lim="800000"/>
            <a:headEnd/>
            <a:tailEnd/>
          </a:ln>
          <a:effectLst/>
        </p:spPr>
        <p:txBody>
          <a:bodyPr>
            <a:spAutoFit/>
          </a:bodyPr>
          <a:lstStyle/>
          <a:p>
            <a:pPr marL="342900" indent="-342900">
              <a:spcBef>
                <a:spcPct val="50000"/>
              </a:spcBef>
            </a:pPr>
            <a:r>
              <a:rPr lang="fa-IR" altLang="zh-CN" sz="3200"/>
              <a:t> </a:t>
            </a:r>
            <a:r>
              <a:rPr lang="fa-IR" altLang="zh-CN" sz="3600" b="1" i="1">
                <a:cs typeface="Arial" pitchFamily="34" charset="0"/>
              </a:rPr>
              <a:t>حافظه بلند مدت:</a:t>
            </a:r>
            <a:r>
              <a:rPr lang="fa-IR" altLang="zh-CN" sz="3200">
                <a:cs typeface="Arial" pitchFamily="34" charset="0"/>
              </a:rPr>
              <a:t> اين حافظه در برگيرنده اطلاعاتي است كه در طول ساليان دراز عمر بخوبي آموخته شده­اند.و داراي ظرفيت بي­نهايت است. تنها دليل به خاطر نياوردن اسم كسي و يا شماره تلفن قبلي اين است كه نمي­توانيد به آنها دسترسي پيدا كنيد يا آنها را فراخواني كنيد. كدبندي اطلاعات در حافظه دراز مدت بسيار فشرده و به صورت چكيده است. آنها از طريق  ايجاد ارتباطات پيچيده با اطلاعاتي كه از قبل در حافظه موجودند نگهداري مي</a:t>
            </a:r>
            <a:r>
              <a:rPr lang="en-US" altLang="zh-CN" sz="3200">
                <a:ea typeface="SimSun" pitchFamily="2" charset="-122"/>
                <a:cs typeface="Arial" pitchFamily="34" charset="0"/>
              </a:rPr>
              <a:t>‎</a:t>
            </a:r>
            <a:r>
              <a:rPr lang="fa-IR" altLang="zh-CN" sz="3200">
                <a:cs typeface="Arial" pitchFamily="34" charset="0"/>
              </a:rPr>
              <a:t>شوند.</a:t>
            </a:r>
            <a:r>
              <a:rPr lang="fa-IR" altLang="zh-CN" sz="3200"/>
              <a:t> </a:t>
            </a:r>
            <a:endParaRPr lang="en-US" sz="320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84" name="Text Box 4"/>
          <p:cNvSpPr txBox="1">
            <a:spLocks noChangeArrowheads="1"/>
          </p:cNvSpPr>
          <p:nvPr/>
        </p:nvSpPr>
        <p:spPr bwMode="auto">
          <a:xfrm>
            <a:off x="468313" y="1773238"/>
            <a:ext cx="8280400" cy="4575175"/>
          </a:xfrm>
          <a:prstGeom prst="rect">
            <a:avLst/>
          </a:prstGeom>
          <a:noFill/>
          <a:ln w="9525" algn="ctr">
            <a:noFill/>
            <a:miter lim="800000"/>
            <a:headEnd/>
            <a:tailEnd/>
          </a:ln>
          <a:effectLst/>
        </p:spPr>
        <p:txBody>
          <a:bodyPr>
            <a:spAutoFit/>
          </a:bodyPr>
          <a:lstStyle/>
          <a:p>
            <a:pPr marL="342900" indent="-342900"/>
            <a:r>
              <a:rPr lang="fa-IR" altLang="zh-CN" sz="3200">
                <a:cs typeface="Arial" pitchFamily="34" charset="0"/>
              </a:rPr>
              <a:t>اطلاعات به وسيله پردازش كنترل شده­اي كه كه در حافظه كوتاه مدت صورت مي</a:t>
            </a:r>
            <a:r>
              <a:rPr lang="en-US" altLang="zh-CN" sz="3200">
                <a:ea typeface="SimSun" pitchFamily="2" charset="-122"/>
                <a:cs typeface="Arial" pitchFamily="34" charset="0"/>
              </a:rPr>
              <a:t>‎</a:t>
            </a:r>
            <a:r>
              <a:rPr lang="fa-IR" altLang="zh-CN" sz="3200">
                <a:cs typeface="Arial" pitchFamily="34" charset="0"/>
              </a:rPr>
              <a:t>گيرد، در حافظه دراز مدت نگهداري مي</a:t>
            </a:r>
            <a:r>
              <a:rPr lang="en-US" altLang="zh-CN" sz="3200">
                <a:ea typeface="SimSun" pitchFamily="2" charset="-122"/>
              </a:rPr>
              <a:t>‎</a:t>
            </a:r>
            <a:r>
              <a:rPr lang="fa-IR" altLang="zh-CN" sz="3200">
                <a:cs typeface="Arial" pitchFamily="34" charset="0"/>
              </a:rPr>
              <a:t>شود. (پردازش كنترل شده مانند تمرين و متصل كردن اطلاعات به اطلاعات ديگر) زماني كه اطلاعات به طريقي از حافظه كوتاه مدت به حافظه دراز مدت منتقل شوند، مي­گويند فرد چيزي را آموخته است. </a:t>
            </a:r>
          </a:p>
          <a:p>
            <a:pPr marL="342900" indent="-342900"/>
            <a:r>
              <a:rPr lang="fa-IR" altLang="zh-CN" sz="3200">
                <a:cs typeface="Arial" pitchFamily="34" charset="0"/>
              </a:rPr>
              <a:t>بسياري از بويژه مهارتهاي حركتي بويژه مهارت هاي  مداوم مانند دوچرخه سواري يا شنا كردن پس از سالها بي تمريني به طور كامل فراخواهني و اجرا مي</a:t>
            </a:r>
            <a:r>
              <a:rPr lang="en-US" altLang="zh-CN" sz="3200">
                <a:ea typeface="SimSun" pitchFamily="2" charset="-122"/>
              </a:rPr>
              <a:t>‎</a:t>
            </a:r>
            <a:r>
              <a:rPr lang="fa-IR" altLang="zh-CN" sz="3200">
                <a:cs typeface="Arial" pitchFamily="34" charset="0"/>
              </a:rPr>
              <a:t>شوند</a:t>
            </a:r>
            <a:r>
              <a:rPr lang="fa-IR" altLang="zh-CN" sz="3200"/>
              <a:t> </a:t>
            </a:r>
            <a:endParaRPr lang="en-US" sz="3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9" name="Rectangle 3"/>
          <p:cNvSpPr>
            <a:spLocks noGrp="1" noChangeArrowheads="1"/>
          </p:cNvSpPr>
          <p:nvPr>
            <p:ph type="body" sz="half" idx="4294967295"/>
          </p:nvPr>
        </p:nvSpPr>
        <p:spPr>
          <a:xfrm>
            <a:off x="2560638" y="2205038"/>
            <a:ext cx="6583362" cy="503237"/>
          </a:xfrm>
        </p:spPr>
        <p:txBody>
          <a:bodyPr/>
          <a:lstStyle/>
          <a:p>
            <a:pPr algn="r" rtl="1">
              <a:lnSpc>
                <a:spcPct val="80000"/>
              </a:lnSpc>
              <a:buClr>
                <a:srgbClr val="FF6600"/>
              </a:buClr>
              <a:buFont typeface="Wingdings" pitchFamily="2" charset="2"/>
              <a:buNone/>
            </a:pPr>
            <a:r>
              <a:rPr lang="fa-IR" altLang="zh-CN" sz="1800" b="1">
                <a:cs typeface="Arial" pitchFamily="34" charset="0"/>
              </a:rPr>
              <a:t>براي اينكه مهارتها به هدفهاي تعيين شده خود برسند، موارد زير ضروري است:</a:t>
            </a:r>
            <a:r>
              <a:rPr lang="en-US" altLang="zh-CN" sz="1800">
                <a:ea typeface="SimSun" pitchFamily="2" charset="-122"/>
              </a:rPr>
              <a:t> </a:t>
            </a:r>
            <a:endParaRPr lang="en-US" sz="1800"/>
          </a:p>
        </p:txBody>
      </p:sp>
      <p:sp>
        <p:nvSpPr>
          <p:cNvPr id="726053" name="Text Box 37"/>
          <p:cNvSpPr txBox="1">
            <a:spLocks noChangeArrowheads="1"/>
          </p:cNvSpPr>
          <p:nvPr/>
        </p:nvSpPr>
        <p:spPr bwMode="auto">
          <a:xfrm>
            <a:off x="468313" y="2852738"/>
            <a:ext cx="8159750" cy="2870200"/>
          </a:xfrm>
          <a:prstGeom prst="rect">
            <a:avLst/>
          </a:prstGeom>
          <a:noFill/>
          <a:ln w="12700" cap="sq">
            <a:noFill/>
            <a:miter lim="800000"/>
            <a:headEnd type="none" w="sm" len="sm"/>
            <a:tailEnd type="none" w="sm" len="sm"/>
          </a:ln>
          <a:effectLst/>
        </p:spPr>
        <p:txBody>
          <a:bodyPr>
            <a:spAutoFit/>
          </a:bodyPr>
          <a:lstStyle/>
          <a:p>
            <a:pPr eaLnBrk="1" hangingPunct="1">
              <a:spcBef>
                <a:spcPct val="0"/>
              </a:spcBef>
              <a:buClrTx/>
              <a:buSzTx/>
              <a:buFontTx/>
              <a:buNone/>
            </a:pPr>
            <a:r>
              <a:rPr kumimoji="0" lang="fa-IR" altLang="zh-CN" sz="2600">
                <a:latin typeface="Times New Roman" pitchFamily="18" charset="0"/>
                <a:cs typeface="Times New Roman" pitchFamily="18" charset="0"/>
              </a:rPr>
              <a:t>بيشينه اطمينان نسبت به اجراي مهارت؛</a:t>
            </a:r>
          </a:p>
          <a:p>
            <a:pPr eaLnBrk="1" hangingPunct="1">
              <a:spcBef>
                <a:spcPct val="0"/>
              </a:spcBef>
              <a:buClrTx/>
              <a:buSzTx/>
              <a:buFontTx/>
              <a:buNone/>
            </a:pPr>
            <a:r>
              <a:rPr kumimoji="0" lang="fa-IR" altLang="zh-CN" sz="2600">
                <a:latin typeface="Times New Roman" pitchFamily="18" charset="0"/>
                <a:cs typeface="Times New Roman" pitchFamily="18" charset="0"/>
              </a:rPr>
              <a:t>به كاربردن حداقل انرژي فيزيكي و رواني براي اجرا؛ </a:t>
            </a:r>
          </a:p>
          <a:p>
            <a:pPr eaLnBrk="1" hangingPunct="1">
              <a:spcBef>
                <a:spcPct val="0"/>
              </a:spcBef>
              <a:buClrTx/>
              <a:buSzTx/>
              <a:buFontTx/>
              <a:buNone/>
            </a:pPr>
            <a:r>
              <a:rPr kumimoji="0" lang="fa-IR" altLang="zh-CN" sz="2600">
                <a:latin typeface="Times New Roman" pitchFamily="18" charset="0"/>
                <a:cs typeface="Times New Roman" pitchFamily="18" charset="0"/>
              </a:rPr>
              <a:t>اجراي آن عمل در حداقل زمان</a:t>
            </a:r>
          </a:p>
          <a:p>
            <a:pPr eaLnBrk="1" hangingPunct="1">
              <a:spcBef>
                <a:spcPct val="0"/>
              </a:spcBef>
              <a:buClrTx/>
              <a:buSzTx/>
              <a:buFontTx/>
              <a:buNone/>
            </a:pPr>
            <a:r>
              <a:rPr kumimoji="0" lang="fa-IR" altLang="zh-CN" sz="2600">
                <a:latin typeface="Times New Roman" pitchFamily="18" charset="0"/>
                <a:cs typeface="Times New Roman" pitchFamily="18" charset="0"/>
              </a:rPr>
              <a:t>عوامل سه گانه زير براي اكثر مهارتها بسيار مهم است: </a:t>
            </a:r>
          </a:p>
          <a:p>
            <a:pPr eaLnBrk="1" hangingPunct="1">
              <a:spcBef>
                <a:spcPct val="0"/>
              </a:spcBef>
              <a:buClrTx/>
              <a:buSzTx/>
              <a:buFontTx/>
              <a:buNone/>
            </a:pPr>
            <a:r>
              <a:rPr kumimoji="0" lang="fa-IR" altLang="zh-CN" sz="2600">
                <a:latin typeface="Times New Roman" pitchFamily="18" charset="0"/>
                <a:cs typeface="Times New Roman" pitchFamily="18" charset="0"/>
              </a:rPr>
              <a:t>ادراك ويژگيهاي نسبي محيطي؛</a:t>
            </a:r>
          </a:p>
          <a:p>
            <a:pPr eaLnBrk="1" hangingPunct="1">
              <a:spcBef>
                <a:spcPct val="0"/>
              </a:spcBef>
              <a:buClrTx/>
              <a:buSzTx/>
              <a:buFontTx/>
              <a:buNone/>
            </a:pPr>
            <a:r>
              <a:rPr kumimoji="0" lang="fa-IR" altLang="zh-CN" sz="2600">
                <a:latin typeface="Times New Roman" pitchFamily="18" charset="0"/>
                <a:cs typeface="Times New Roman" pitchFamily="18" charset="0"/>
              </a:rPr>
              <a:t>تصميم گيري درباره نوع اجرا، محل وقوع اجراي آن؛</a:t>
            </a:r>
            <a:r>
              <a:rPr kumimoji="0" lang="fa-IR" altLang="zh-CN" sz="2600">
                <a:latin typeface="Times New Roman" pitchFamily="18" charset="0"/>
              </a:rPr>
              <a:t> </a:t>
            </a:r>
            <a:endParaRPr kumimoji="0" lang="en-US" altLang="zh-CN" sz="2600">
              <a:latin typeface="Times New Roman" pitchFamily="18" charset="0"/>
              <a:ea typeface="SimSun" pitchFamily="2" charset="-122"/>
            </a:endParaRPr>
          </a:p>
          <a:p>
            <a:pPr eaLnBrk="1" hangingPunct="1">
              <a:spcBef>
                <a:spcPct val="0"/>
              </a:spcBef>
              <a:buClrTx/>
              <a:buSzTx/>
              <a:buFontTx/>
              <a:buNone/>
            </a:pPr>
            <a:r>
              <a:rPr kumimoji="0" lang="fa-IR" altLang="zh-CN" sz="2600">
                <a:latin typeface="Times New Roman" pitchFamily="18" charset="0"/>
                <a:cs typeface="Times New Roman" pitchFamily="18" charset="0"/>
              </a:rPr>
              <a:t>فعاليت عضلاني سازماندار به منظور اجراي حركات.</a:t>
            </a:r>
            <a:r>
              <a:rPr kumimoji="0" lang="en-US" altLang="zh-CN" sz="2600">
                <a:latin typeface="Times New Roman" pitchFamily="18" charset="0"/>
                <a:ea typeface="SimSun" pitchFamily="2" charset="-122"/>
              </a:rPr>
              <a:t> </a:t>
            </a:r>
            <a:endParaRPr kumimoji="0" lang="en-US" sz="2600">
              <a:latin typeface="Times New Roman"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6053"/>
                                        </p:tgtEl>
                                        <p:attrNameLst>
                                          <p:attrName>style.visibility</p:attrName>
                                        </p:attrNameLst>
                                      </p:cBhvr>
                                      <p:to>
                                        <p:strVal val="visible"/>
                                      </p:to>
                                    </p:set>
                                    <p:anim calcmode="lin" valueType="num">
                                      <p:cBhvr additive="base">
                                        <p:cTn id="7" dur="500" fill="hold"/>
                                        <p:tgtEl>
                                          <p:spTgt spid="726053"/>
                                        </p:tgtEl>
                                        <p:attrNameLst>
                                          <p:attrName>ppt_x</p:attrName>
                                        </p:attrNameLst>
                                      </p:cBhvr>
                                      <p:tavLst>
                                        <p:tav tm="0">
                                          <p:val>
                                            <p:strVal val="#ppt_x"/>
                                          </p:val>
                                        </p:tav>
                                        <p:tav tm="100000">
                                          <p:val>
                                            <p:strVal val="#ppt_x"/>
                                          </p:val>
                                        </p:tav>
                                      </p:tavLst>
                                    </p:anim>
                                    <p:anim calcmode="lin" valueType="num">
                                      <p:cBhvr additive="base">
                                        <p:cTn id="8" dur="500" fill="hold"/>
                                        <p:tgtEl>
                                          <p:spTgt spid="7260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1" name="Rectangle 3"/>
          <p:cNvSpPr>
            <a:spLocks noGrp="1" noChangeArrowheads="1"/>
          </p:cNvSpPr>
          <p:nvPr>
            <p:ph type="body" idx="4294967295"/>
          </p:nvPr>
        </p:nvSpPr>
        <p:spPr>
          <a:xfrm>
            <a:off x="2806700" y="1773238"/>
            <a:ext cx="6337300" cy="719137"/>
          </a:xfrm>
        </p:spPr>
        <p:txBody>
          <a:bodyPr/>
          <a:lstStyle/>
          <a:p>
            <a:pPr algn="r" rtl="1">
              <a:buClr>
                <a:srgbClr val="FC2E0C"/>
              </a:buClr>
              <a:buFont typeface="Wingdings" pitchFamily="2" charset="2"/>
              <a:buChar char="v"/>
            </a:pPr>
            <a:r>
              <a:rPr lang="fa-IR" altLang="zh-CN" sz="2400" b="1">
                <a:cs typeface="Arial" pitchFamily="34" charset="0"/>
              </a:rPr>
              <a:t>فرايندهاي اصلي و زير بنايي حركات و اعمال عبارتنداز: </a:t>
            </a:r>
            <a:endParaRPr lang="en-US" sz="2400" b="1">
              <a:cs typeface="Arial" pitchFamily="34" charset="0"/>
            </a:endParaRPr>
          </a:p>
        </p:txBody>
      </p:sp>
      <p:sp>
        <p:nvSpPr>
          <p:cNvPr id="723973" name="Text Box 5"/>
          <p:cNvSpPr txBox="1">
            <a:spLocks noChangeArrowheads="1"/>
          </p:cNvSpPr>
          <p:nvPr/>
        </p:nvSpPr>
        <p:spPr bwMode="auto">
          <a:xfrm>
            <a:off x="971550" y="3135313"/>
            <a:ext cx="7077075" cy="1920875"/>
          </a:xfrm>
          <a:prstGeom prst="rect">
            <a:avLst/>
          </a:prstGeom>
          <a:noFill/>
          <a:ln w="12700" cap="sq">
            <a:noFill/>
            <a:miter lim="800000"/>
            <a:headEnd type="none" w="sm" len="sm"/>
            <a:tailEnd type="none" w="sm" len="sm"/>
          </a:ln>
          <a:effectLst/>
        </p:spPr>
        <p:txBody>
          <a:bodyPr>
            <a:spAutoFit/>
          </a:bodyPr>
          <a:lstStyle/>
          <a:p>
            <a:pPr algn="r" rtl="0" eaLnBrk="1" hangingPunct="1">
              <a:spcBef>
                <a:spcPct val="0"/>
              </a:spcBef>
              <a:buClrTx/>
              <a:buSzTx/>
              <a:buFontTx/>
              <a:buNone/>
            </a:pPr>
            <a:r>
              <a:rPr kumimoji="0" lang="fa-IR" altLang="zh-CN" sz="3000">
                <a:latin typeface="Times New Roman" pitchFamily="18" charset="0"/>
                <a:cs typeface="Times New Roman" pitchFamily="18" charset="0"/>
              </a:rPr>
              <a:t>1ـ فرايندهاي حسي يا ادراكي </a:t>
            </a:r>
          </a:p>
          <a:p>
            <a:pPr algn="r" rtl="0" eaLnBrk="1" hangingPunct="1">
              <a:spcBef>
                <a:spcPct val="0"/>
              </a:spcBef>
              <a:buClrTx/>
              <a:buSzTx/>
              <a:buFontTx/>
              <a:buNone/>
            </a:pPr>
            <a:r>
              <a:rPr kumimoji="0" lang="fa-IR" altLang="zh-CN" sz="3000">
                <a:latin typeface="Times New Roman" pitchFamily="18" charset="0"/>
                <a:cs typeface="Times New Roman" pitchFamily="18" charset="0"/>
              </a:rPr>
              <a:t>2ـ فرايندهاي تصميم گيري</a:t>
            </a:r>
          </a:p>
          <a:p>
            <a:pPr algn="r" rtl="0" eaLnBrk="1" hangingPunct="1">
              <a:spcBef>
                <a:spcPct val="0"/>
              </a:spcBef>
              <a:buClrTx/>
              <a:buSzTx/>
              <a:buFontTx/>
              <a:buNone/>
            </a:pPr>
            <a:r>
              <a:rPr kumimoji="0" lang="fa-IR" altLang="zh-CN" sz="3000">
                <a:latin typeface="Times New Roman" pitchFamily="18" charset="0"/>
                <a:cs typeface="Times New Roman" pitchFamily="18" charset="0"/>
              </a:rPr>
              <a:t>3ـ فرايندهاي كنترل يا ايجاد حركت </a:t>
            </a:r>
          </a:p>
          <a:p>
            <a:pPr algn="r" rtl="0" eaLnBrk="1" hangingPunct="1">
              <a:spcBef>
                <a:spcPct val="0"/>
              </a:spcBef>
              <a:buClrTx/>
              <a:buSzTx/>
              <a:buFontTx/>
              <a:buNone/>
            </a:pPr>
            <a:r>
              <a:rPr kumimoji="0" lang="fa-IR" altLang="zh-CN" sz="3000">
                <a:latin typeface="Times New Roman" pitchFamily="18" charset="0"/>
                <a:cs typeface="Times New Roman" pitchFamily="18" charset="0"/>
              </a:rPr>
              <a:t>4ـ فرايندهاي يادگيري</a:t>
            </a:r>
            <a:r>
              <a:rPr kumimoji="0" lang="fa-IR" altLang="zh-CN" sz="3000">
                <a:latin typeface="Times New Roman" pitchFamily="18" charset="0"/>
              </a:rPr>
              <a:t> </a:t>
            </a:r>
            <a:endParaRPr kumimoji="0" lang="en-US" sz="3000">
              <a:latin typeface="Times New Roman"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3973"/>
                                        </p:tgtEl>
                                        <p:attrNameLst>
                                          <p:attrName>style.visibility</p:attrName>
                                        </p:attrNameLst>
                                      </p:cBhvr>
                                      <p:to>
                                        <p:strVal val="visible"/>
                                      </p:to>
                                    </p:set>
                                    <p:anim calcmode="lin" valueType="num">
                                      <p:cBhvr additive="base">
                                        <p:cTn id="7" dur="500" fill="hold"/>
                                        <p:tgtEl>
                                          <p:spTgt spid="723973"/>
                                        </p:tgtEl>
                                        <p:attrNameLst>
                                          <p:attrName>ppt_x</p:attrName>
                                        </p:attrNameLst>
                                      </p:cBhvr>
                                      <p:tavLst>
                                        <p:tav tm="0">
                                          <p:val>
                                            <p:strVal val="#ppt_x"/>
                                          </p:val>
                                        </p:tav>
                                        <p:tav tm="100000">
                                          <p:val>
                                            <p:strVal val="#ppt_x"/>
                                          </p:val>
                                        </p:tav>
                                      </p:tavLst>
                                    </p:anim>
                                    <p:anim calcmode="lin" valueType="num">
                                      <p:cBhvr additive="base">
                                        <p:cTn id="8" dur="500" fill="hold"/>
                                        <p:tgtEl>
                                          <p:spTgt spid="7239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3" name="Rectangle 3"/>
          <p:cNvSpPr>
            <a:spLocks noGrp="1" noChangeArrowheads="1"/>
          </p:cNvSpPr>
          <p:nvPr>
            <p:ph type="body" idx="4294967295"/>
          </p:nvPr>
        </p:nvSpPr>
        <p:spPr>
          <a:xfrm>
            <a:off x="5759450" y="1557338"/>
            <a:ext cx="3384550" cy="863600"/>
          </a:xfrm>
        </p:spPr>
        <p:txBody>
          <a:bodyPr/>
          <a:lstStyle/>
          <a:p>
            <a:pPr algn="r" rtl="1">
              <a:buFont typeface="Wingdings" pitchFamily="2" charset="2"/>
              <a:buNone/>
            </a:pPr>
            <a:r>
              <a:rPr lang="fa-IR" altLang="zh-CN" b="1">
                <a:cs typeface="Traffic" pitchFamily="2" charset="-78"/>
              </a:rPr>
              <a:t>طبقه</a:t>
            </a:r>
            <a:r>
              <a:rPr lang="en-US" altLang="zh-CN" b="1">
                <a:ea typeface="SimSun" pitchFamily="2" charset="-122"/>
                <a:cs typeface="Traffic" pitchFamily="2" charset="-78"/>
              </a:rPr>
              <a:t>‎</a:t>
            </a:r>
            <a:r>
              <a:rPr lang="fa-IR" altLang="zh-CN" b="1">
                <a:cs typeface="Traffic" pitchFamily="2" charset="-78"/>
              </a:rPr>
              <a:t>بندي مهارت</a:t>
            </a:r>
            <a:r>
              <a:rPr lang="en-US" altLang="zh-CN" b="1">
                <a:ea typeface="SimSun" pitchFamily="2" charset="-122"/>
              </a:rPr>
              <a:t> </a:t>
            </a:r>
            <a:r>
              <a:rPr lang="fa-IR" altLang="zh-CN" b="1">
                <a:cs typeface="Traffic" pitchFamily="2" charset="-78"/>
              </a:rPr>
              <a:t>ها</a:t>
            </a:r>
            <a:r>
              <a:rPr lang="en-US" altLang="zh-CN" b="1">
                <a:ea typeface="SimSun" pitchFamily="2" charset="-122"/>
              </a:rPr>
              <a:t> </a:t>
            </a:r>
            <a:endParaRPr lang="en-US" b="1">
              <a:cs typeface="Traffic" pitchFamily="2" charset="-78"/>
            </a:endParaRPr>
          </a:p>
        </p:txBody>
      </p:sp>
      <p:sp>
        <p:nvSpPr>
          <p:cNvPr id="721925" name="Text Box 5"/>
          <p:cNvSpPr txBox="1">
            <a:spLocks noChangeArrowheads="1"/>
          </p:cNvSpPr>
          <p:nvPr/>
        </p:nvSpPr>
        <p:spPr bwMode="auto">
          <a:xfrm>
            <a:off x="4211638" y="2420938"/>
            <a:ext cx="3354387" cy="519112"/>
          </a:xfrm>
          <a:prstGeom prst="rect">
            <a:avLst/>
          </a:prstGeom>
          <a:noFill/>
          <a:ln w="12700" cap="sq">
            <a:noFill/>
            <a:miter lim="800000"/>
            <a:headEnd type="none" w="sm" len="sm"/>
            <a:tailEnd type="none" w="sm" len="sm"/>
          </a:ln>
          <a:effectLst/>
        </p:spPr>
        <p:txBody>
          <a:bodyPr>
            <a:spAutoFit/>
          </a:bodyPr>
          <a:lstStyle/>
          <a:p>
            <a:pPr algn="r" rtl="0" eaLnBrk="1" hangingPunct="1">
              <a:spcBef>
                <a:spcPct val="0"/>
              </a:spcBef>
              <a:buClrTx/>
              <a:buSzTx/>
              <a:buFontTx/>
              <a:buNone/>
            </a:pPr>
            <a:r>
              <a:rPr lang="fa-IR" altLang="zh-CN" b="1">
                <a:cs typeface="Traffic" pitchFamily="2" charset="-78"/>
              </a:rPr>
              <a:t>مهارت هاي باز</a:t>
            </a:r>
            <a:r>
              <a:rPr kumimoji="0" lang="fa-IR" altLang="zh-CN" b="1">
                <a:latin typeface="Times New Roman" pitchFamily="18" charset="0"/>
                <a:cs typeface="Times New Roman" pitchFamily="18" charset="0"/>
              </a:rPr>
              <a:t> و بسته</a:t>
            </a:r>
            <a:r>
              <a:rPr kumimoji="0" lang="en-US" altLang="zh-CN" b="1">
                <a:latin typeface="Times New Roman" pitchFamily="18" charset="0"/>
              </a:rPr>
              <a:t> </a:t>
            </a:r>
            <a:endParaRPr kumimoji="0" lang="en-US" b="1">
              <a:latin typeface="Times New Roman" pitchFamily="18" charset="0"/>
            </a:endParaRPr>
          </a:p>
        </p:txBody>
      </p:sp>
      <p:sp>
        <p:nvSpPr>
          <p:cNvPr id="721927" name="Text Box 7"/>
          <p:cNvSpPr txBox="1">
            <a:spLocks noChangeArrowheads="1"/>
          </p:cNvSpPr>
          <p:nvPr/>
        </p:nvSpPr>
        <p:spPr bwMode="auto">
          <a:xfrm>
            <a:off x="323850" y="3500438"/>
            <a:ext cx="6911975" cy="2076450"/>
          </a:xfrm>
          <a:prstGeom prst="rect">
            <a:avLst/>
          </a:prstGeom>
          <a:noFill/>
          <a:ln w="12700" cap="sq">
            <a:noFill/>
            <a:miter lim="800000"/>
            <a:headEnd type="none" w="sm" len="sm"/>
            <a:tailEnd type="none" w="sm" len="sm"/>
          </a:ln>
          <a:effectLst/>
        </p:spPr>
        <p:txBody>
          <a:bodyPr>
            <a:spAutoFit/>
          </a:bodyPr>
          <a:lstStyle/>
          <a:p>
            <a:pPr eaLnBrk="1" hangingPunct="1">
              <a:spcBef>
                <a:spcPct val="50000"/>
              </a:spcBef>
              <a:buClrTx/>
              <a:buSzTx/>
              <a:buFontTx/>
              <a:buNone/>
            </a:pPr>
            <a:r>
              <a:rPr kumimoji="0" lang="fa-IR" altLang="zh-CN" sz="2600">
                <a:latin typeface="Times New Roman" pitchFamily="18" charset="0"/>
                <a:cs typeface="Times New Roman" pitchFamily="18" charset="0"/>
              </a:rPr>
              <a:t>يك روش براي طبقه</a:t>
            </a:r>
            <a:r>
              <a:rPr kumimoji="0" lang="en-US" altLang="zh-CN" sz="2600">
                <a:latin typeface="Times New Roman" pitchFamily="18" charset="0"/>
                <a:ea typeface="SimSun" pitchFamily="2" charset="-122"/>
                <a:cs typeface="Times New Roman" pitchFamily="18" charset="0"/>
              </a:rPr>
              <a:t>‎</a:t>
            </a:r>
            <a:r>
              <a:rPr kumimoji="0" lang="fa-IR" altLang="zh-CN" sz="2600">
                <a:latin typeface="Times New Roman" pitchFamily="18" charset="0"/>
                <a:cs typeface="Times New Roman" pitchFamily="18" charset="0"/>
              </a:rPr>
              <a:t>بندي مهارتها ، دامنه پايداري و ثبات وضعيت محيطي است، مهارت باز، حركتي است كه در موقع اجراي آن محيط و شرايط محيطي، متغير و غير قابل پيش­بيني است؛ مهارت بسته حركتي است كه در موقع اجراي آن محيط و شرايط محيطي ثابت و قابل پيش­بيني است</a:t>
            </a:r>
            <a:r>
              <a:rPr kumimoji="0" lang="en-US" altLang="zh-CN" sz="2600">
                <a:latin typeface="Times New Roman" pitchFamily="18" charset="0"/>
                <a:cs typeface="Times New Roman" pitchFamily="18" charset="0"/>
              </a:rPr>
              <a:t>.</a:t>
            </a:r>
            <a:r>
              <a:rPr kumimoji="0" lang="en-US" altLang="zh-CN" sz="2600">
                <a:latin typeface="Times New Roman" pitchFamily="18" charset="0"/>
                <a:ea typeface="SimSun" pitchFamily="2" charset="-122"/>
              </a:rPr>
              <a:t> </a:t>
            </a:r>
            <a:endParaRPr kumimoji="0" lang="en-US" sz="2600">
              <a:latin typeface="Times New Roman"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1925"/>
                                        </p:tgtEl>
                                        <p:attrNameLst>
                                          <p:attrName>style.visibility</p:attrName>
                                        </p:attrNameLst>
                                      </p:cBhvr>
                                      <p:to>
                                        <p:strVal val="visible"/>
                                      </p:to>
                                    </p:set>
                                    <p:anim calcmode="lin" valueType="num">
                                      <p:cBhvr additive="base">
                                        <p:cTn id="7" dur="500" fill="hold"/>
                                        <p:tgtEl>
                                          <p:spTgt spid="721925"/>
                                        </p:tgtEl>
                                        <p:attrNameLst>
                                          <p:attrName>ppt_x</p:attrName>
                                        </p:attrNameLst>
                                      </p:cBhvr>
                                      <p:tavLst>
                                        <p:tav tm="0">
                                          <p:val>
                                            <p:strVal val="#ppt_x"/>
                                          </p:val>
                                        </p:tav>
                                        <p:tav tm="100000">
                                          <p:val>
                                            <p:strVal val="#ppt_x"/>
                                          </p:val>
                                        </p:tav>
                                      </p:tavLst>
                                    </p:anim>
                                    <p:anim calcmode="lin" valueType="num">
                                      <p:cBhvr additive="base">
                                        <p:cTn id="8" dur="500" fill="hold"/>
                                        <p:tgtEl>
                                          <p:spTgt spid="7219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21927"/>
                                        </p:tgtEl>
                                        <p:attrNameLst>
                                          <p:attrName>style.visibility</p:attrName>
                                        </p:attrNameLst>
                                      </p:cBhvr>
                                      <p:to>
                                        <p:strVal val="visible"/>
                                      </p:to>
                                    </p:set>
                                    <p:anim calcmode="lin" valueType="num">
                                      <p:cBhvr additive="base">
                                        <p:cTn id="13" dur="500" fill="hold"/>
                                        <p:tgtEl>
                                          <p:spTgt spid="721927"/>
                                        </p:tgtEl>
                                        <p:attrNameLst>
                                          <p:attrName>ppt_x</p:attrName>
                                        </p:attrNameLst>
                                      </p:cBhvr>
                                      <p:tavLst>
                                        <p:tav tm="0">
                                          <p:val>
                                            <p:strVal val="#ppt_x"/>
                                          </p:val>
                                        </p:tav>
                                        <p:tav tm="100000">
                                          <p:val>
                                            <p:strVal val="#ppt_x"/>
                                          </p:val>
                                        </p:tav>
                                      </p:tavLst>
                                    </p:anim>
                                    <p:anim calcmode="lin" valueType="num">
                                      <p:cBhvr additive="base">
                                        <p:cTn id="14" dur="500" fill="hold"/>
                                        <p:tgtEl>
                                          <p:spTgt spid="7219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5" grpId="0"/>
      <p:bldP spid="7219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5" name="Rectangle 3"/>
          <p:cNvSpPr>
            <a:spLocks noGrp="1" noChangeArrowheads="1"/>
          </p:cNvSpPr>
          <p:nvPr>
            <p:ph type="body" sz="half" idx="4294967295"/>
          </p:nvPr>
        </p:nvSpPr>
        <p:spPr>
          <a:xfrm>
            <a:off x="0" y="1916113"/>
            <a:ext cx="8281988" cy="1873250"/>
          </a:xfrm>
        </p:spPr>
        <p:txBody>
          <a:bodyPr/>
          <a:lstStyle/>
          <a:p>
            <a:pPr algn="justLow" rtl="1">
              <a:buClr>
                <a:srgbClr val="FF6600"/>
              </a:buClr>
              <a:buFont typeface="Wingdings" pitchFamily="2" charset="2"/>
              <a:buNone/>
            </a:pPr>
            <a:r>
              <a:rPr lang="fa-IR" altLang="zh-CN" sz="2800" b="1">
                <a:cs typeface="Arial" pitchFamily="34" charset="0"/>
              </a:rPr>
              <a:t>در مهارتهاي بسته اجراكننده از قبل و بدون اينكه تحت فشار زمان باشد مي</a:t>
            </a:r>
            <a:r>
              <a:rPr lang="en-US" altLang="zh-CN" sz="2800" b="1">
                <a:ea typeface="SimSun" pitchFamily="2" charset="-122"/>
                <a:cs typeface="Arial" pitchFamily="34" charset="0"/>
              </a:rPr>
              <a:t>‎</a:t>
            </a:r>
            <a:r>
              <a:rPr lang="fa-IR" altLang="zh-CN" sz="2800" b="1">
                <a:cs typeface="Arial" pitchFamily="34" charset="0"/>
              </a:rPr>
              <a:t>تواند تقاضاهاي محيطي و حركتي را از پيش ارزيابي نموده، پاسخهاي حركتي خود را از قبل سازمان بدهد و بدون نياز به تغيير دادن، آنها را پياده كند.</a:t>
            </a:r>
            <a:r>
              <a:rPr lang="en-US" altLang="zh-CN" sz="2800">
                <a:ea typeface="SimSun" pitchFamily="2" charset="-122"/>
              </a:rPr>
              <a:t> </a:t>
            </a:r>
            <a:endParaRPr lang="en-US" sz="2800"/>
          </a:p>
        </p:txBody>
      </p:sp>
      <p:sp>
        <p:nvSpPr>
          <p:cNvPr id="719964" name="Rectangle 92"/>
          <p:cNvSpPr>
            <a:spLocks noChangeArrowheads="1"/>
          </p:cNvSpPr>
          <p:nvPr/>
        </p:nvSpPr>
        <p:spPr bwMode="auto">
          <a:xfrm>
            <a:off x="0" y="2268538"/>
            <a:ext cx="9144000" cy="3733800"/>
          </a:xfrm>
          <a:prstGeom prst="rect">
            <a:avLst/>
          </a:prstGeom>
          <a:solidFill>
            <a:srgbClr val="00CCFF"/>
          </a:solidFill>
          <a:ln w="9525">
            <a:solidFill>
              <a:schemeClr val="tx1"/>
            </a:solidFill>
            <a:miter lim="800000"/>
            <a:headEnd/>
            <a:tailEnd/>
          </a:ln>
          <a:effectLst/>
        </p:spPr>
        <p:txBody>
          <a:bodyPr wrap="none" anchor="ctr"/>
          <a:lstStyle/>
          <a:p>
            <a:pPr algn="ctr" rtl="0" eaLnBrk="1" hangingPunct="1">
              <a:spcBef>
                <a:spcPct val="0"/>
              </a:spcBef>
              <a:buClrTx/>
              <a:buSzTx/>
              <a:buFontTx/>
              <a:buNone/>
            </a:pPr>
            <a:endParaRPr kumimoji="0" lang="fa-IR">
              <a:latin typeface="Times New Roman" pitchFamily="18" charset="0"/>
              <a:cs typeface="Times New Roman" pitchFamily="18" charset="0"/>
            </a:endParaRPr>
          </a:p>
        </p:txBody>
      </p:sp>
      <p:sp>
        <p:nvSpPr>
          <p:cNvPr id="719965" name="Rectangle 93"/>
          <p:cNvSpPr>
            <a:spLocks noChangeArrowheads="1"/>
          </p:cNvSpPr>
          <p:nvPr/>
        </p:nvSpPr>
        <p:spPr bwMode="auto">
          <a:xfrm>
            <a:off x="152400" y="2420938"/>
            <a:ext cx="8775700" cy="3429000"/>
          </a:xfrm>
          <a:prstGeom prst="rect">
            <a:avLst/>
          </a:prstGeom>
          <a:noFill/>
          <a:ln w="9525">
            <a:solidFill>
              <a:schemeClr val="tx1"/>
            </a:solidFill>
            <a:miter lim="800000"/>
            <a:headEnd/>
            <a:tailEnd/>
          </a:ln>
          <a:effectLst/>
        </p:spPr>
        <p:txBody>
          <a:bodyPr wrap="none" anchor="ctr"/>
          <a:lstStyle/>
          <a:p>
            <a:endParaRPr lang="fa-IR"/>
          </a:p>
        </p:txBody>
      </p:sp>
      <p:sp>
        <p:nvSpPr>
          <p:cNvPr id="719966" name="Rectangle 94"/>
          <p:cNvSpPr>
            <a:spLocks noChangeArrowheads="1"/>
          </p:cNvSpPr>
          <p:nvPr/>
        </p:nvSpPr>
        <p:spPr bwMode="auto">
          <a:xfrm>
            <a:off x="6324600" y="2465388"/>
            <a:ext cx="2801938" cy="762000"/>
          </a:xfrm>
          <a:prstGeom prst="rect">
            <a:avLst/>
          </a:prstGeom>
          <a:noFill/>
          <a:ln w="9525">
            <a:solidFill>
              <a:schemeClr val="tx1"/>
            </a:solidFill>
            <a:miter lim="800000"/>
            <a:headEnd/>
            <a:tailEnd/>
          </a:ln>
          <a:effectLst/>
        </p:spPr>
        <p:txBody>
          <a:bodyPr wrap="none" anchor="ctr"/>
          <a:lstStyle/>
          <a:p>
            <a:pPr algn="just" eaLnBrk="1" hangingPunct="1">
              <a:spcBef>
                <a:spcPct val="0"/>
              </a:spcBef>
              <a:buClrTx/>
              <a:buSzTx/>
              <a:buFontTx/>
              <a:buNone/>
            </a:pPr>
            <a:endParaRPr kumimoji="0" lang="fa-IR" sz="1800" b="1">
              <a:latin typeface="Times New Roman" pitchFamily="18" charset="0"/>
              <a:cs typeface="Traffic" pitchFamily="2" charset="-78"/>
            </a:endParaRPr>
          </a:p>
        </p:txBody>
      </p:sp>
      <p:sp>
        <p:nvSpPr>
          <p:cNvPr id="719967" name="Rectangle 95"/>
          <p:cNvSpPr>
            <a:spLocks noChangeArrowheads="1"/>
          </p:cNvSpPr>
          <p:nvPr/>
        </p:nvSpPr>
        <p:spPr bwMode="auto">
          <a:xfrm>
            <a:off x="168275" y="2465388"/>
            <a:ext cx="2801938" cy="76200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مهارتهاي باز</a:t>
            </a:r>
            <a:endParaRPr kumimoji="0" lang="ar-SA" altLang="zh-CN" sz="1800" b="1">
              <a:latin typeface="Times New Roman" pitchFamily="18" charset="0"/>
              <a:ea typeface="SimSun" pitchFamily="2" charset="-122"/>
              <a:cs typeface="Traffic" pitchFamily="2" charset="-78"/>
            </a:endParaRPr>
          </a:p>
        </p:txBody>
      </p:sp>
      <p:sp>
        <p:nvSpPr>
          <p:cNvPr id="719968" name="Rectangle 96"/>
          <p:cNvSpPr>
            <a:spLocks noChangeArrowheads="1"/>
          </p:cNvSpPr>
          <p:nvPr/>
        </p:nvSpPr>
        <p:spPr bwMode="auto">
          <a:xfrm>
            <a:off x="6324600" y="3259138"/>
            <a:ext cx="2801938" cy="76200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محيط قابل پيش</a:t>
            </a:r>
            <a:r>
              <a:rPr kumimoji="0" lang="en-US" altLang="zh-CN" sz="1800" b="1">
                <a:latin typeface="Times New Roman" pitchFamily="18" charset="0"/>
                <a:ea typeface="SimSun" pitchFamily="2" charset="-122"/>
                <a:cs typeface="Traffic" pitchFamily="2" charset="-78"/>
              </a:rPr>
              <a:t>‎</a:t>
            </a:r>
            <a:r>
              <a:rPr kumimoji="0" lang="ar-SA" altLang="zh-CN" sz="1800" b="1">
                <a:latin typeface="Times New Roman" pitchFamily="18" charset="0"/>
                <a:cs typeface="Traffic" pitchFamily="2" charset="-78"/>
              </a:rPr>
              <a:t>بيني</a:t>
            </a:r>
            <a:endParaRPr kumimoji="0" lang="ar-SA" altLang="zh-CN" sz="1800" b="1">
              <a:latin typeface="Times New Roman" pitchFamily="18" charset="0"/>
              <a:ea typeface="SimSun" pitchFamily="2" charset="-122"/>
            </a:endParaRPr>
          </a:p>
        </p:txBody>
      </p:sp>
      <p:sp>
        <p:nvSpPr>
          <p:cNvPr id="719969" name="Rectangle 97"/>
          <p:cNvSpPr>
            <a:spLocks noChangeArrowheads="1"/>
          </p:cNvSpPr>
          <p:nvPr/>
        </p:nvSpPr>
        <p:spPr bwMode="auto">
          <a:xfrm>
            <a:off x="168275" y="3259138"/>
            <a:ext cx="2801938" cy="76200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محيط غير قابل پيش</a:t>
            </a:r>
            <a:r>
              <a:rPr kumimoji="0" lang="en-US" altLang="zh-CN" sz="1800" b="1">
                <a:latin typeface="Times New Roman" pitchFamily="18" charset="0"/>
                <a:ea typeface="SimSun" pitchFamily="2" charset="-122"/>
                <a:cs typeface="Traffic" pitchFamily="2" charset="-78"/>
              </a:rPr>
              <a:t>‎</a:t>
            </a:r>
            <a:r>
              <a:rPr kumimoji="0" lang="ar-SA" altLang="zh-CN" sz="1800" b="1">
                <a:latin typeface="Times New Roman" pitchFamily="18" charset="0"/>
                <a:cs typeface="Traffic" pitchFamily="2" charset="-78"/>
              </a:rPr>
              <a:t>بيني </a:t>
            </a:r>
            <a:endParaRPr kumimoji="0" lang="ar-SA" altLang="zh-CN" sz="1800" b="1">
              <a:latin typeface="Times New Roman" pitchFamily="18" charset="0"/>
              <a:ea typeface="SimSun" pitchFamily="2" charset="-122"/>
            </a:endParaRPr>
          </a:p>
        </p:txBody>
      </p:sp>
      <p:sp>
        <p:nvSpPr>
          <p:cNvPr id="719970" name="Rectangle 98"/>
          <p:cNvSpPr>
            <a:spLocks noChangeArrowheads="1"/>
          </p:cNvSpPr>
          <p:nvPr/>
        </p:nvSpPr>
        <p:spPr bwMode="auto">
          <a:xfrm>
            <a:off x="3248025" y="3259138"/>
            <a:ext cx="2801938" cy="76200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محيط تا حدي قابل پيش</a:t>
            </a:r>
            <a:r>
              <a:rPr kumimoji="0" lang="en-US" altLang="zh-CN" sz="1800" b="1">
                <a:latin typeface="Times New Roman" pitchFamily="18" charset="0"/>
                <a:ea typeface="SimSun" pitchFamily="2" charset="-122"/>
                <a:cs typeface="Traffic" pitchFamily="2" charset="-78"/>
              </a:rPr>
              <a:t>‎</a:t>
            </a:r>
            <a:r>
              <a:rPr kumimoji="0" lang="ar-SA" altLang="zh-CN" sz="1800" b="1">
                <a:latin typeface="Times New Roman" pitchFamily="18" charset="0"/>
                <a:cs typeface="Traffic" pitchFamily="2" charset="-78"/>
              </a:rPr>
              <a:t>بيني </a:t>
            </a:r>
            <a:endParaRPr kumimoji="0" lang="ar-SA" altLang="zh-CN" sz="1800" b="1">
              <a:latin typeface="Times New Roman" pitchFamily="18" charset="0"/>
              <a:ea typeface="SimSun" pitchFamily="2" charset="-122"/>
            </a:endParaRPr>
          </a:p>
        </p:txBody>
      </p:sp>
      <p:sp>
        <p:nvSpPr>
          <p:cNvPr id="719971" name="Rectangle 99"/>
          <p:cNvSpPr>
            <a:spLocks noChangeArrowheads="1"/>
          </p:cNvSpPr>
          <p:nvPr/>
        </p:nvSpPr>
        <p:spPr bwMode="auto">
          <a:xfrm>
            <a:off x="6324600" y="4052888"/>
            <a:ext cx="2801938" cy="172085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ژيميناستيك</a:t>
            </a:r>
            <a:r>
              <a:rPr kumimoji="0" lang="en-US" altLang="zh-CN" sz="1800" b="1">
                <a:latin typeface="Times New Roman" pitchFamily="18" charset="0"/>
                <a:cs typeface="Traffic" pitchFamily="2" charset="-78"/>
              </a:rPr>
              <a:t> </a:t>
            </a:r>
            <a:endParaRPr kumimoji="0" lang="fa-IR" altLang="zh-CN" sz="1800" b="1">
              <a:latin typeface="Times New Roman" pitchFamily="18" charset="0"/>
              <a:ea typeface="SimSun" pitchFamily="2" charset="-122"/>
              <a:cs typeface="Traffic" pitchFamily="2" charset="-78"/>
            </a:endParaRPr>
          </a:p>
          <a:p>
            <a:pPr algn="ctr" eaLnBrk="1" hangingPunct="1">
              <a:spcBef>
                <a:spcPct val="0"/>
              </a:spcBef>
              <a:buClrTx/>
              <a:buSzTx/>
              <a:buFontTx/>
              <a:buNone/>
            </a:pPr>
            <a:r>
              <a:rPr kumimoji="0" lang="ar-SA" altLang="zh-CN" sz="1800" b="1">
                <a:latin typeface="Times New Roman" pitchFamily="18" charset="0"/>
                <a:cs typeface="Traffic" pitchFamily="2" charset="-78"/>
              </a:rPr>
              <a:t>تيراندازي با كمان</a:t>
            </a:r>
            <a:endParaRPr kumimoji="0" lang="ar-SA" altLang="zh-CN" sz="1800" b="1">
              <a:latin typeface="Times New Roman" pitchFamily="18" charset="0"/>
              <a:ea typeface="SimSun" pitchFamily="2" charset="-122"/>
            </a:endParaRPr>
          </a:p>
          <a:p>
            <a:pPr algn="ctr" eaLnBrk="1" hangingPunct="1">
              <a:spcBef>
                <a:spcPct val="0"/>
              </a:spcBef>
              <a:buClrTx/>
              <a:buSzTx/>
              <a:buFontTx/>
              <a:buNone/>
            </a:pPr>
            <a:r>
              <a:rPr kumimoji="0" lang="ar-SA" altLang="zh-CN" sz="1800" b="1">
                <a:latin typeface="Times New Roman" pitchFamily="18" charset="0"/>
                <a:cs typeface="Traffic" pitchFamily="2" charset="-78"/>
              </a:rPr>
              <a:t>ماشين نويسي</a:t>
            </a:r>
            <a:endParaRPr kumimoji="0" lang="ar-SA" altLang="zh-CN" sz="1800" b="1">
              <a:latin typeface="Times New Roman" pitchFamily="18" charset="0"/>
              <a:ea typeface="SimSun" pitchFamily="2" charset="-122"/>
            </a:endParaRPr>
          </a:p>
        </p:txBody>
      </p:sp>
      <p:sp>
        <p:nvSpPr>
          <p:cNvPr id="719972" name="Rectangle 100"/>
          <p:cNvSpPr>
            <a:spLocks noChangeArrowheads="1"/>
          </p:cNvSpPr>
          <p:nvPr/>
        </p:nvSpPr>
        <p:spPr bwMode="auto">
          <a:xfrm>
            <a:off x="168275" y="4052888"/>
            <a:ext cx="2801938" cy="172085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بازي فوتبال</a:t>
            </a:r>
            <a:endParaRPr kumimoji="0" lang="ar-SA" altLang="zh-CN" sz="1800" b="1">
              <a:latin typeface="Times New Roman" pitchFamily="18" charset="0"/>
              <a:ea typeface="SimSun" pitchFamily="2" charset="-122"/>
              <a:cs typeface="Traffic" pitchFamily="2" charset="-78"/>
            </a:endParaRPr>
          </a:p>
          <a:p>
            <a:pPr algn="ctr" eaLnBrk="1" hangingPunct="1">
              <a:spcBef>
                <a:spcPct val="0"/>
              </a:spcBef>
              <a:buClrTx/>
              <a:buSzTx/>
              <a:buFontTx/>
              <a:buNone/>
            </a:pPr>
            <a:r>
              <a:rPr kumimoji="0" lang="ar-SA" altLang="zh-CN" sz="1800" b="1">
                <a:latin typeface="Times New Roman" pitchFamily="18" charset="0"/>
                <a:cs typeface="Traffic" pitchFamily="2" charset="-78"/>
              </a:rPr>
              <a:t>كشتي گرفتن</a:t>
            </a:r>
            <a:endParaRPr kumimoji="0" lang="ar-SA" altLang="zh-CN" sz="1800" b="1">
              <a:latin typeface="Times New Roman" pitchFamily="18" charset="0"/>
              <a:ea typeface="SimSun" pitchFamily="2" charset="-122"/>
            </a:endParaRPr>
          </a:p>
          <a:p>
            <a:pPr algn="ctr" eaLnBrk="1" hangingPunct="1">
              <a:spcBef>
                <a:spcPct val="0"/>
              </a:spcBef>
              <a:buClrTx/>
              <a:buSzTx/>
              <a:buFontTx/>
              <a:buNone/>
            </a:pPr>
            <a:r>
              <a:rPr kumimoji="0" lang="ar-SA" altLang="zh-CN" sz="1800" b="1">
                <a:latin typeface="Times New Roman" pitchFamily="18" charset="0"/>
                <a:cs typeface="Traffic" pitchFamily="2" charset="-78"/>
              </a:rPr>
              <a:t>تعقيب و دنبال كردن خرگوش</a:t>
            </a:r>
            <a:endParaRPr kumimoji="0" lang="ar-SA" altLang="zh-CN" sz="1800" b="1">
              <a:latin typeface="Times New Roman" pitchFamily="18" charset="0"/>
              <a:ea typeface="SimSun" pitchFamily="2" charset="-122"/>
            </a:endParaRPr>
          </a:p>
        </p:txBody>
      </p:sp>
      <p:sp>
        <p:nvSpPr>
          <p:cNvPr id="719973" name="Rectangle 101"/>
          <p:cNvSpPr>
            <a:spLocks noChangeArrowheads="1"/>
          </p:cNvSpPr>
          <p:nvPr/>
        </p:nvSpPr>
        <p:spPr bwMode="auto">
          <a:xfrm>
            <a:off x="3248025" y="4052888"/>
            <a:ext cx="2801938" cy="1720850"/>
          </a:xfrm>
          <a:prstGeom prst="rect">
            <a:avLst/>
          </a:prstGeom>
          <a:noFill/>
          <a:ln w="9525">
            <a:solidFill>
              <a:schemeClr val="tx1"/>
            </a:solidFill>
            <a:miter lim="800000"/>
            <a:headEnd/>
            <a:tailEnd/>
          </a:ln>
          <a:effectLst/>
        </p:spPr>
        <p:txBody>
          <a:bodyPr wrap="none" anchor="ctr"/>
          <a:lstStyle/>
          <a:p>
            <a:pPr algn="ctr" eaLnBrk="1" hangingPunct="1">
              <a:spcBef>
                <a:spcPct val="0"/>
              </a:spcBef>
              <a:buClrTx/>
              <a:buSzTx/>
              <a:buFontTx/>
              <a:buNone/>
            </a:pPr>
            <a:r>
              <a:rPr kumimoji="0" lang="ar-SA" altLang="zh-CN" sz="1800" b="1">
                <a:latin typeface="Times New Roman" pitchFamily="18" charset="0"/>
                <a:cs typeface="Traffic" pitchFamily="2" charset="-78"/>
              </a:rPr>
              <a:t>راه رفتن روي طناب</a:t>
            </a:r>
            <a:endParaRPr kumimoji="0" lang="ar-SA" altLang="zh-CN" sz="1800" b="1">
              <a:latin typeface="Times New Roman" pitchFamily="18" charset="0"/>
              <a:ea typeface="SimSun" pitchFamily="2" charset="-122"/>
              <a:cs typeface="Traffic" pitchFamily="2" charset="-78"/>
            </a:endParaRPr>
          </a:p>
          <a:p>
            <a:pPr algn="ctr" eaLnBrk="1" hangingPunct="1">
              <a:spcBef>
                <a:spcPct val="0"/>
              </a:spcBef>
              <a:buClrTx/>
              <a:buSzTx/>
              <a:buFontTx/>
              <a:buNone/>
            </a:pPr>
            <a:r>
              <a:rPr kumimoji="0" lang="ar-SA" altLang="zh-CN" sz="1800" b="1">
                <a:latin typeface="Times New Roman" pitchFamily="18" charset="0"/>
                <a:cs typeface="Traffic" pitchFamily="2" charset="-78"/>
              </a:rPr>
              <a:t>هدايت كردن و راندن اتومبيل</a:t>
            </a:r>
            <a:r>
              <a:rPr kumimoji="0" lang="en-US" altLang="zh-CN" sz="1800" b="1">
                <a:latin typeface="Times New Roman" pitchFamily="18" charset="0"/>
                <a:cs typeface="Traffic" pitchFamily="2" charset="-78"/>
              </a:rPr>
              <a:t> </a:t>
            </a:r>
            <a:endParaRPr kumimoji="0" lang="fa-IR" altLang="zh-CN" sz="1800" b="1">
              <a:latin typeface="Times New Roman" pitchFamily="18" charset="0"/>
              <a:ea typeface="SimSun" pitchFamily="2" charset="-122"/>
            </a:endParaRPr>
          </a:p>
          <a:p>
            <a:pPr algn="ctr" eaLnBrk="1" hangingPunct="1">
              <a:spcBef>
                <a:spcPct val="0"/>
              </a:spcBef>
              <a:buClrTx/>
              <a:buSzTx/>
              <a:buFontTx/>
              <a:buNone/>
            </a:pPr>
            <a:r>
              <a:rPr kumimoji="0" lang="ar-SA" altLang="zh-CN" sz="1800" b="1">
                <a:latin typeface="Times New Roman" pitchFamily="18" charset="0"/>
                <a:cs typeface="Traffic" pitchFamily="2" charset="-78"/>
              </a:rPr>
              <a:t>بازي شطرنج</a:t>
            </a:r>
            <a:endParaRPr kumimoji="0" lang="ar-SA" altLang="zh-CN" sz="1800" b="1">
              <a:latin typeface="Times New Roman" pitchFamily="18" charset="0"/>
              <a:ea typeface="SimSun" pitchFamily="2" charset="-122"/>
            </a:endParaRPr>
          </a:p>
        </p:txBody>
      </p:sp>
      <p:sp>
        <p:nvSpPr>
          <p:cNvPr id="719974" name="Rectangle 102"/>
          <p:cNvSpPr>
            <a:spLocks noChangeArrowheads="1"/>
          </p:cNvSpPr>
          <p:nvPr/>
        </p:nvSpPr>
        <p:spPr bwMode="auto">
          <a:xfrm>
            <a:off x="6324600" y="2497138"/>
            <a:ext cx="2728913" cy="519112"/>
          </a:xfrm>
          <a:prstGeom prst="rect">
            <a:avLst/>
          </a:prstGeom>
          <a:noFill/>
          <a:ln w="9525">
            <a:noFill/>
            <a:miter lim="800000"/>
            <a:headEnd/>
            <a:tailEnd/>
          </a:ln>
          <a:effectLst/>
        </p:spPr>
        <p:txBody>
          <a:bodyPr>
            <a:spAutoFit/>
          </a:bodyPr>
          <a:lstStyle/>
          <a:p>
            <a:pPr algn="ctr" rtl="0" eaLnBrk="1" hangingPunct="1">
              <a:spcBef>
                <a:spcPct val="0"/>
              </a:spcBef>
              <a:buClrTx/>
              <a:buSzTx/>
              <a:buFontTx/>
              <a:buNone/>
            </a:pPr>
            <a:r>
              <a:rPr kumimoji="0" lang="ar-SA" altLang="zh-CN" sz="1800" b="1">
                <a:latin typeface="Times New Roman" pitchFamily="18" charset="0"/>
                <a:cs typeface="Traffic" pitchFamily="2" charset="-78"/>
              </a:rPr>
              <a:t>مهارتهاي بسته</a:t>
            </a:r>
            <a:r>
              <a:rPr kumimoji="0" lang="en-US" altLang="zh-CN">
                <a:latin typeface="Times New Roman" pitchFamily="18" charset="0"/>
                <a:ea typeface="SimSun" pitchFamily="2" charset="-122"/>
                <a:cs typeface="Times New Roman" pitchFamily="18" charset="0"/>
              </a:rPr>
              <a:t> </a:t>
            </a:r>
            <a:endParaRPr kumimoji="0" lang="en-US">
              <a:latin typeface="Times New Roman" pitchFamily="18" charset="0"/>
              <a:cs typeface="Times New Roman" pitchFamily="18" charset="0"/>
            </a:endParaRPr>
          </a:p>
        </p:txBody>
      </p:sp>
      <p:sp>
        <p:nvSpPr>
          <p:cNvPr id="719975" name="Rectangle 103"/>
          <p:cNvSpPr>
            <a:spLocks noChangeArrowheads="1"/>
          </p:cNvSpPr>
          <p:nvPr/>
        </p:nvSpPr>
        <p:spPr bwMode="auto">
          <a:xfrm>
            <a:off x="2971800" y="2420938"/>
            <a:ext cx="3244850" cy="946150"/>
          </a:xfrm>
          <a:prstGeom prst="rect">
            <a:avLst/>
          </a:prstGeom>
          <a:noFill/>
          <a:ln w="9525">
            <a:noFill/>
            <a:miter lim="800000"/>
            <a:headEnd/>
            <a:tailEnd/>
          </a:ln>
          <a:effectLst>
            <a:outerShdw dist="35921" dir="2700000" algn="ctr" rotWithShape="0">
              <a:schemeClr val="bg2"/>
            </a:outerShdw>
          </a:effectLst>
        </p:spPr>
        <p:txBody>
          <a:bodyPr>
            <a:spAutoFit/>
          </a:bodyPr>
          <a:lstStyle/>
          <a:p>
            <a:pPr algn="ctr" rtl="0" eaLnBrk="1" hangingPunct="1">
              <a:spcBef>
                <a:spcPct val="0"/>
              </a:spcBef>
              <a:buClrTx/>
              <a:buSzTx/>
              <a:buFontTx/>
              <a:buNone/>
            </a:pPr>
            <a:r>
              <a:rPr kumimoji="0" lang="ar-SA" altLang="zh-CN">
                <a:solidFill>
                  <a:schemeClr val="accent2"/>
                </a:solidFill>
                <a:latin typeface="Times New Roman" pitchFamily="18" charset="0"/>
                <a:cs typeface="Traffic" pitchFamily="2" charset="-78"/>
              </a:rPr>
              <a:t>جدول 1-1 ابعاد مهارت باز- بسته</a:t>
            </a:r>
            <a:r>
              <a:rPr kumimoji="0" lang="en-US" altLang="zh-CN">
                <a:solidFill>
                  <a:schemeClr val="accent2"/>
                </a:solidFill>
                <a:latin typeface="Times New Roman" pitchFamily="18" charset="0"/>
                <a:ea typeface="SimSun" pitchFamily="2" charset="-122"/>
                <a:cs typeface="Times New Roman" pitchFamily="18" charset="0"/>
              </a:rPr>
              <a:t> </a:t>
            </a:r>
            <a:endParaRPr kumimoji="0" lang="en-US">
              <a:solidFill>
                <a:schemeClr val="accent2"/>
              </a:solidFill>
              <a:latin typeface="Times New Roman" pitchFamily="18" charset="0"/>
              <a:cs typeface="Times New Roman"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719875">
                                            <p:txEl>
                                              <p:pRg st="0" end="0"/>
                                            </p:txEl>
                                          </p:spTgt>
                                        </p:tgtEl>
                                      </p:cBhvr>
                                    </p:animEffect>
                                    <p:set>
                                      <p:cBhvr>
                                        <p:cTn id="7" dur="1" fill="hold">
                                          <p:stCondLst>
                                            <p:cond delay="499"/>
                                          </p:stCondLst>
                                        </p:cTn>
                                        <p:tgtEl>
                                          <p:spTgt spid="719875">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9964"/>
                                        </p:tgtEl>
                                        <p:attrNameLst>
                                          <p:attrName>style.visibility</p:attrName>
                                        </p:attrNameLst>
                                      </p:cBhvr>
                                      <p:to>
                                        <p:strVal val="visible"/>
                                      </p:to>
                                    </p:set>
                                    <p:anim calcmode="lin" valueType="num">
                                      <p:cBhvr additive="base">
                                        <p:cTn id="12" dur="500" fill="hold"/>
                                        <p:tgtEl>
                                          <p:spTgt spid="719964"/>
                                        </p:tgtEl>
                                        <p:attrNameLst>
                                          <p:attrName>ppt_x</p:attrName>
                                        </p:attrNameLst>
                                      </p:cBhvr>
                                      <p:tavLst>
                                        <p:tav tm="0">
                                          <p:val>
                                            <p:strVal val="#ppt_x"/>
                                          </p:val>
                                        </p:tav>
                                        <p:tav tm="100000">
                                          <p:val>
                                            <p:strVal val="#ppt_x"/>
                                          </p:val>
                                        </p:tav>
                                      </p:tavLst>
                                    </p:anim>
                                    <p:anim calcmode="lin" valueType="num">
                                      <p:cBhvr additive="base">
                                        <p:cTn id="13" dur="500" fill="hold"/>
                                        <p:tgtEl>
                                          <p:spTgt spid="719964"/>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719965"/>
                                        </p:tgtEl>
                                        <p:attrNameLst>
                                          <p:attrName>style.visibility</p:attrName>
                                        </p:attrNameLst>
                                      </p:cBhvr>
                                      <p:to>
                                        <p:strVal val="visible"/>
                                      </p:to>
                                    </p:set>
                                    <p:anim calcmode="lin" valueType="num">
                                      <p:cBhvr additive="base">
                                        <p:cTn id="16" dur="500" fill="hold"/>
                                        <p:tgtEl>
                                          <p:spTgt spid="719965"/>
                                        </p:tgtEl>
                                        <p:attrNameLst>
                                          <p:attrName>ppt_x</p:attrName>
                                        </p:attrNameLst>
                                      </p:cBhvr>
                                      <p:tavLst>
                                        <p:tav tm="0">
                                          <p:val>
                                            <p:strVal val="#ppt_x"/>
                                          </p:val>
                                        </p:tav>
                                        <p:tav tm="100000">
                                          <p:val>
                                            <p:strVal val="#ppt_x"/>
                                          </p:val>
                                        </p:tav>
                                      </p:tavLst>
                                    </p:anim>
                                    <p:anim calcmode="lin" valueType="num">
                                      <p:cBhvr additive="base">
                                        <p:cTn id="17" dur="500" fill="hold"/>
                                        <p:tgtEl>
                                          <p:spTgt spid="719965"/>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19966"/>
                                        </p:tgtEl>
                                        <p:attrNameLst>
                                          <p:attrName>style.visibility</p:attrName>
                                        </p:attrNameLst>
                                      </p:cBhvr>
                                      <p:to>
                                        <p:strVal val="visible"/>
                                      </p:to>
                                    </p:set>
                                    <p:anim calcmode="lin" valueType="num">
                                      <p:cBhvr additive="base">
                                        <p:cTn id="20" dur="500" fill="hold"/>
                                        <p:tgtEl>
                                          <p:spTgt spid="719966"/>
                                        </p:tgtEl>
                                        <p:attrNameLst>
                                          <p:attrName>ppt_x</p:attrName>
                                        </p:attrNameLst>
                                      </p:cBhvr>
                                      <p:tavLst>
                                        <p:tav tm="0">
                                          <p:val>
                                            <p:strVal val="#ppt_x"/>
                                          </p:val>
                                        </p:tav>
                                        <p:tav tm="100000">
                                          <p:val>
                                            <p:strVal val="#ppt_x"/>
                                          </p:val>
                                        </p:tav>
                                      </p:tavLst>
                                    </p:anim>
                                    <p:anim calcmode="lin" valueType="num">
                                      <p:cBhvr additive="base">
                                        <p:cTn id="21" dur="500" fill="hold"/>
                                        <p:tgtEl>
                                          <p:spTgt spid="71996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719967"/>
                                        </p:tgtEl>
                                        <p:attrNameLst>
                                          <p:attrName>style.visibility</p:attrName>
                                        </p:attrNameLst>
                                      </p:cBhvr>
                                      <p:to>
                                        <p:strVal val="visible"/>
                                      </p:to>
                                    </p:set>
                                    <p:anim calcmode="lin" valueType="num">
                                      <p:cBhvr additive="base">
                                        <p:cTn id="24" dur="500" fill="hold"/>
                                        <p:tgtEl>
                                          <p:spTgt spid="719967"/>
                                        </p:tgtEl>
                                        <p:attrNameLst>
                                          <p:attrName>ppt_x</p:attrName>
                                        </p:attrNameLst>
                                      </p:cBhvr>
                                      <p:tavLst>
                                        <p:tav tm="0">
                                          <p:val>
                                            <p:strVal val="#ppt_x"/>
                                          </p:val>
                                        </p:tav>
                                        <p:tav tm="100000">
                                          <p:val>
                                            <p:strVal val="#ppt_x"/>
                                          </p:val>
                                        </p:tav>
                                      </p:tavLst>
                                    </p:anim>
                                    <p:anim calcmode="lin" valueType="num">
                                      <p:cBhvr additive="base">
                                        <p:cTn id="25" dur="500" fill="hold"/>
                                        <p:tgtEl>
                                          <p:spTgt spid="71996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719968"/>
                                        </p:tgtEl>
                                        <p:attrNameLst>
                                          <p:attrName>style.visibility</p:attrName>
                                        </p:attrNameLst>
                                      </p:cBhvr>
                                      <p:to>
                                        <p:strVal val="visible"/>
                                      </p:to>
                                    </p:set>
                                    <p:anim calcmode="lin" valueType="num">
                                      <p:cBhvr additive="base">
                                        <p:cTn id="28" dur="500" fill="hold"/>
                                        <p:tgtEl>
                                          <p:spTgt spid="719968"/>
                                        </p:tgtEl>
                                        <p:attrNameLst>
                                          <p:attrName>ppt_x</p:attrName>
                                        </p:attrNameLst>
                                      </p:cBhvr>
                                      <p:tavLst>
                                        <p:tav tm="0">
                                          <p:val>
                                            <p:strVal val="#ppt_x"/>
                                          </p:val>
                                        </p:tav>
                                        <p:tav tm="100000">
                                          <p:val>
                                            <p:strVal val="#ppt_x"/>
                                          </p:val>
                                        </p:tav>
                                      </p:tavLst>
                                    </p:anim>
                                    <p:anim calcmode="lin" valueType="num">
                                      <p:cBhvr additive="base">
                                        <p:cTn id="29" dur="500" fill="hold"/>
                                        <p:tgtEl>
                                          <p:spTgt spid="71996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719969"/>
                                        </p:tgtEl>
                                        <p:attrNameLst>
                                          <p:attrName>style.visibility</p:attrName>
                                        </p:attrNameLst>
                                      </p:cBhvr>
                                      <p:to>
                                        <p:strVal val="visible"/>
                                      </p:to>
                                    </p:set>
                                    <p:anim calcmode="lin" valueType="num">
                                      <p:cBhvr additive="base">
                                        <p:cTn id="32" dur="500" fill="hold"/>
                                        <p:tgtEl>
                                          <p:spTgt spid="719969"/>
                                        </p:tgtEl>
                                        <p:attrNameLst>
                                          <p:attrName>ppt_x</p:attrName>
                                        </p:attrNameLst>
                                      </p:cBhvr>
                                      <p:tavLst>
                                        <p:tav tm="0">
                                          <p:val>
                                            <p:strVal val="#ppt_x"/>
                                          </p:val>
                                        </p:tav>
                                        <p:tav tm="100000">
                                          <p:val>
                                            <p:strVal val="#ppt_x"/>
                                          </p:val>
                                        </p:tav>
                                      </p:tavLst>
                                    </p:anim>
                                    <p:anim calcmode="lin" valueType="num">
                                      <p:cBhvr additive="base">
                                        <p:cTn id="33" dur="500" fill="hold"/>
                                        <p:tgtEl>
                                          <p:spTgt spid="719969"/>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719970"/>
                                        </p:tgtEl>
                                        <p:attrNameLst>
                                          <p:attrName>style.visibility</p:attrName>
                                        </p:attrNameLst>
                                      </p:cBhvr>
                                      <p:to>
                                        <p:strVal val="visible"/>
                                      </p:to>
                                    </p:set>
                                    <p:anim calcmode="lin" valueType="num">
                                      <p:cBhvr additive="base">
                                        <p:cTn id="36" dur="500" fill="hold"/>
                                        <p:tgtEl>
                                          <p:spTgt spid="719970"/>
                                        </p:tgtEl>
                                        <p:attrNameLst>
                                          <p:attrName>ppt_x</p:attrName>
                                        </p:attrNameLst>
                                      </p:cBhvr>
                                      <p:tavLst>
                                        <p:tav tm="0">
                                          <p:val>
                                            <p:strVal val="#ppt_x"/>
                                          </p:val>
                                        </p:tav>
                                        <p:tav tm="100000">
                                          <p:val>
                                            <p:strVal val="#ppt_x"/>
                                          </p:val>
                                        </p:tav>
                                      </p:tavLst>
                                    </p:anim>
                                    <p:anim calcmode="lin" valueType="num">
                                      <p:cBhvr additive="base">
                                        <p:cTn id="37" dur="500" fill="hold"/>
                                        <p:tgtEl>
                                          <p:spTgt spid="71997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719971"/>
                                        </p:tgtEl>
                                        <p:attrNameLst>
                                          <p:attrName>style.visibility</p:attrName>
                                        </p:attrNameLst>
                                      </p:cBhvr>
                                      <p:to>
                                        <p:strVal val="visible"/>
                                      </p:to>
                                    </p:set>
                                    <p:anim calcmode="lin" valueType="num">
                                      <p:cBhvr additive="base">
                                        <p:cTn id="40" dur="500" fill="hold"/>
                                        <p:tgtEl>
                                          <p:spTgt spid="719971"/>
                                        </p:tgtEl>
                                        <p:attrNameLst>
                                          <p:attrName>ppt_x</p:attrName>
                                        </p:attrNameLst>
                                      </p:cBhvr>
                                      <p:tavLst>
                                        <p:tav tm="0">
                                          <p:val>
                                            <p:strVal val="#ppt_x"/>
                                          </p:val>
                                        </p:tav>
                                        <p:tav tm="100000">
                                          <p:val>
                                            <p:strVal val="#ppt_x"/>
                                          </p:val>
                                        </p:tav>
                                      </p:tavLst>
                                    </p:anim>
                                    <p:anim calcmode="lin" valueType="num">
                                      <p:cBhvr additive="base">
                                        <p:cTn id="41" dur="500" fill="hold"/>
                                        <p:tgtEl>
                                          <p:spTgt spid="719971"/>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719972"/>
                                        </p:tgtEl>
                                        <p:attrNameLst>
                                          <p:attrName>style.visibility</p:attrName>
                                        </p:attrNameLst>
                                      </p:cBhvr>
                                      <p:to>
                                        <p:strVal val="visible"/>
                                      </p:to>
                                    </p:set>
                                    <p:anim calcmode="lin" valueType="num">
                                      <p:cBhvr additive="base">
                                        <p:cTn id="44" dur="500" fill="hold"/>
                                        <p:tgtEl>
                                          <p:spTgt spid="719972"/>
                                        </p:tgtEl>
                                        <p:attrNameLst>
                                          <p:attrName>ppt_x</p:attrName>
                                        </p:attrNameLst>
                                      </p:cBhvr>
                                      <p:tavLst>
                                        <p:tav tm="0">
                                          <p:val>
                                            <p:strVal val="#ppt_x"/>
                                          </p:val>
                                        </p:tav>
                                        <p:tav tm="100000">
                                          <p:val>
                                            <p:strVal val="#ppt_x"/>
                                          </p:val>
                                        </p:tav>
                                      </p:tavLst>
                                    </p:anim>
                                    <p:anim calcmode="lin" valueType="num">
                                      <p:cBhvr additive="base">
                                        <p:cTn id="45" dur="500" fill="hold"/>
                                        <p:tgtEl>
                                          <p:spTgt spid="719972"/>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719973"/>
                                        </p:tgtEl>
                                        <p:attrNameLst>
                                          <p:attrName>style.visibility</p:attrName>
                                        </p:attrNameLst>
                                      </p:cBhvr>
                                      <p:to>
                                        <p:strVal val="visible"/>
                                      </p:to>
                                    </p:set>
                                    <p:anim calcmode="lin" valueType="num">
                                      <p:cBhvr additive="base">
                                        <p:cTn id="48" dur="500" fill="hold"/>
                                        <p:tgtEl>
                                          <p:spTgt spid="719973"/>
                                        </p:tgtEl>
                                        <p:attrNameLst>
                                          <p:attrName>ppt_x</p:attrName>
                                        </p:attrNameLst>
                                      </p:cBhvr>
                                      <p:tavLst>
                                        <p:tav tm="0">
                                          <p:val>
                                            <p:strVal val="#ppt_x"/>
                                          </p:val>
                                        </p:tav>
                                        <p:tav tm="100000">
                                          <p:val>
                                            <p:strVal val="#ppt_x"/>
                                          </p:val>
                                        </p:tav>
                                      </p:tavLst>
                                    </p:anim>
                                    <p:anim calcmode="lin" valueType="num">
                                      <p:cBhvr additive="base">
                                        <p:cTn id="49" dur="500" fill="hold"/>
                                        <p:tgtEl>
                                          <p:spTgt spid="719973"/>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719974"/>
                                        </p:tgtEl>
                                        <p:attrNameLst>
                                          <p:attrName>style.visibility</p:attrName>
                                        </p:attrNameLst>
                                      </p:cBhvr>
                                      <p:to>
                                        <p:strVal val="visible"/>
                                      </p:to>
                                    </p:set>
                                    <p:anim calcmode="lin" valueType="num">
                                      <p:cBhvr additive="base">
                                        <p:cTn id="52" dur="500" fill="hold"/>
                                        <p:tgtEl>
                                          <p:spTgt spid="719974"/>
                                        </p:tgtEl>
                                        <p:attrNameLst>
                                          <p:attrName>ppt_x</p:attrName>
                                        </p:attrNameLst>
                                      </p:cBhvr>
                                      <p:tavLst>
                                        <p:tav tm="0">
                                          <p:val>
                                            <p:strVal val="#ppt_x"/>
                                          </p:val>
                                        </p:tav>
                                        <p:tav tm="100000">
                                          <p:val>
                                            <p:strVal val="#ppt_x"/>
                                          </p:val>
                                        </p:tav>
                                      </p:tavLst>
                                    </p:anim>
                                    <p:anim calcmode="lin" valueType="num">
                                      <p:cBhvr additive="base">
                                        <p:cTn id="53" dur="500" fill="hold"/>
                                        <p:tgtEl>
                                          <p:spTgt spid="719974"/>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719975"/>
                                        </p:tgtEl>
                                        <p:attrNameLst>
                                          <p:attrName>style.visibility</p:attrName>
                                        </p:attrNameLst>
                                      </p:cBhvr>
                                      <p:to>
                                        <p:strVal val="visible"/>
                                      </p:to>
                                    </p:set>
                                    <p:anim calcmode="lin" valueType="num">
                                      <p:cBhvr additive="base">
                                        <p:cTn id="56" dur="500" fill="hold"/>
                                        <p:tgtEl>
                                          <p:spTgt spid="719975"/>
                                        </p:tgtEl>
                                        <p:attrNameLst>
                                          <p:attrName>ppt_x</p:attrName>
                                        </p:attrNameLst>
                                      </p:cBhvr>
                                      <p:tavLst>
                                        <p:tav tm="0">
                                          <p:val>
                                            <p:strVal val="#ppt_x"/>
                                          </p:val>
                                        </p:tav>
                                        <p:tav tm="100000">
                                          <p:val>
                                            <p:strVal val="#ppt_x"/>
                                          </p:val>
                                        </p:tav>
                                      </p:tavLst>
                                    </p:anim>
                                    <p:anim calcmode="lin" valueType="num">
                                      <p:cBhvr additive="base">
                                        <p:cTn id="57" dur="500" fill="hold"/>
                                        <p:tgtEl>
                                          <p:spTgt spid="7199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75" grpId="0" build="p"/>
      <p:bldP spid="719964" grpId="0" animBg="1"/>
      <p:bldP spid="719965" grpId="0" animBg="1"/>
      <p:bldP spid="719966" grpId="0" animBg="1"/>
      <p:bldP spid="719967" grpId="0" animBg="1"/>
      <p:bldP spid="719968" grpId="0" animBg="1"/>
      <p:bldP spid="719969" grpId="0" animBg="1"/>
      <p:bldP spid="719970" grpId="0" animBg="1"/>
      <p:bldP spid="719971" grpId="0" animBg="1"/>
      <p:bldP spid="719972" grpId="0" animBg="1"/>
      <p:bldP spid="719973" grpId="0" animBg="1"/>
      <p:bldP spid="719974" grpId="0"/>
      <p:bldP spid="71997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399</TotalTime>
  <Words>3735</Words>
  <Application>Microsoft Office PowerPoint</Application>
  <PresentationFormat>On-screen Show (4:3)</PresentationFormat>
  <Paragraphs>325</Paragraphs>
  <Slides>59</Slides>
  <Notes>58</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بسم الله الرحمن الرحیم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Almas Rayaneh</dc:creator>
  <cp:lastModifiedBy>Almas Rayaneh</cp:lastModifiedBy>
  <cp:revision>22</cp:revision>
  <dcterms:created xsi:type="dcterms:W3CDTF">2020-02-29T06:01:20Z</dcterms:created>
  <dcterms:modified xsi:type="dcterms:W3CDTF">2020-03-03T11:26:31Z</dcterms:modified>
</cp:coreProperties>
</file>