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6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B5DFF-0AB6-4F99-AE63-0C04771A3D2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9D357-723B-44A8-9D05-4DFF58836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4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6701BD0-7DDC-47F9-9C65-3BF933E90DA0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96DA1-B926-48F4-A0CB-875D9E333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3240" y="548680"/>
            <a:ext cx="4568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>
                <a:solidFill>
                  <a:srgbClr val="002060"/>
                </a:solidFill>
              </a:rPr>
              <a:t>روش های اموزش تربیت بدنی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2060847"/>
            <a:ext cx="59345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 </a:t>
            </a:r>
            <a:r>
              <a:rPr lang="fa-IR" sz="2400" dirty="0" smtClean="0"/>
              <a:t>فصل4: سازماندهی و روش های کلاس </a:t>
            </a:r>
            <a:r>
              <a:rPr lang="fa-IR" sz="2400" dirty="0" smtClean="0"/>
              <a:t>داری</a:t>
            </a:r>
            <a:endParaRPr lang="en-US" sz="2400" dirty="0" smtClean="0"/>
          </a:p>
          <a:p>
            <a:endParaRPr lang="en-US" sz="2400" dirty="0"/>
          </a:p>
          <a:p>
            <a:pPr algn="ctr"/>
            <a:r>
              <a:rPr lang="fa-IR" sz="2400" dirty="0" smtClean="0"/>
              <a:t>قسمت دوم </a:t>
            </a:r>
          </a:p>
          <a:p>
            <a:pPr algn="ctr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53011" y="3501008"/>
            <a:ext cx="18998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fa-IR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fa-IR" sz="20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fa-IR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fa-IR" sz="2000" dirty="0" smtClean="0">
                <a:solidFill>
                  <a:schemeClr val="accent6">
                    <a:lumMod val="50000"/>
                  </a:schemeClr>
                </a:solidFill>
              </a:rPr>
              <a:t>استاد حسینیان 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476672"/>
            <a:ext cx="64141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آرایش صفی </a:t>
            </a:r>
          </a:p>
          <a:p>
            <a:pPr algn="just"/>
            <a:r>
              <a:rPr lang="fa-IR" dirty="0" smtClean="0"/>
              <a:t>یکی از متداول ترین شیوه های ارایش استقراری صف بستن است </a:t>
            </a:r>
          </a:p>
          <a:p>
            <a:pPr algn="just" rtl="1"/>
            <a:r>
              <a:rPr lang="fa-IR" dirty="0" smtClean="0"/>
              <a:t>فرم صفی بیشتر دربازی های امدادی پاسکاری های با دست وپا و پرتاب ها مورد استفاده قرار میگیرد 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9673" y="2223338"/>
            <a:ext cx="634209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آرایش ستونی</a:t>
            </a:r>
          </a:p>
          <a:p>
            <a:pPr algn="just" rtl="1"/>
            <a:r>
              <a:rPr lang="fa-IR" dirty="0" smtClean="0"/>
              <a:t>دراین نوع ارایش استقراری افراد در فاصله های معین طوری پشت سر یکدیگر قرار می گیرند که صورت هرفرد مقابل پشت سر فرد جلویی قرار میگیرد 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19673" y="3979073"/>
            <a:ext cx="634209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آرایش ماکویی</a:t>
            </a:r>
          </a:p>
          <a:p>
            <a:pPr algn="just" rtl="1"/>
            <a:r>
              <a:rPr lang="fa-IR" dirty="0" smtClean="0"/>
              <a:t>دراین شکل بندی افراد هرگروه به دوقسمت مساوی تقسیم شده و به شکل ستونی روبروی هم قرار میگیرند  در انواع مهارت های پاس دادن با پا یا دست مناسب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81259"/>
            <a:ext cx="85836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آرایش زیگزاگ</a:t>
            </a:r>
          </a:p>
          <a:p>
            <a:pPr algn="r"/>
            <a:r>
              <a:rPr lang="fa-IR" sz="2400" dirty="0" smtClean="0"/>
              <a:t> </a:t>
            </a:r>
          </a:p>
          <a:p>
            <a:pPr algn="just" rtl="1"/>
            <a:r>
              <a:rPr lang="fa-IR" sz="2000" dirty="0" smtClean="0"/>
              <a:t>در این شیوه دانش آموزان در دوصف روبروی هم قرار میگیرند این شیوه برای انواع پاس دادن  با پا یا دست مناسب است.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296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838257" cy="1143000"/>
          </a:xfrm>
        </p:spPr>
        <p:txBody>
          <a:bodyPr>
            <a:normAutofit fontScale="90000"/>
          </a:bodyPr>
          <a:lstStyle/>
          <a:p>
            <a:r>
              <a:rPr lang="fa-IR" sz="4000" b="1" dirty="0" smtClean="0">
                <a:latin typeface="Bookman Old Style" pitchFamily="18" charset="0"/>
              </a:rPr>
              <a:t>مدیریت رفتار در کلاس تربیت بدنی </a:t>
            </a:r>
            <a:endParaRPr lang="en-US" sz="4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63688" y="2132856"/>
            <a:ext cx="6400800" cy="3474720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برقراری قوانین و مقررات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گروه بندی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ایجاد فضای مثبت در کلاس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شناسایی و مصالحه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نزدیک شدن و خیره شدن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مصاحبه فردی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بحث گروهی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507288" cy="6336704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400" b="1" dirty="0" smtClean="0">
                <a:solidFill>
                  <a:schemeClr val="accent6"/>
                </a:solidFill>
              </a:rPr>
              <a:t>1.</a:t>
            </a:r>
            <a:r>
              <a:rPr lang="fa-IR" sz="2400" b="1" dirty="0" smtClean="0"/>
              <a:t>برقرای قوانین و مقررات:</a:t>
            </a:r>
          </a:p>
          <a:p>
            <a:pPr marL="0" indent="0" algn="r" rtl="1">
              <a:buNone/>
            </a:pPr>
            <a:r>
              <a:rPr lang="fa-IR" sz="2400" dirty="0" smtClean="0"/>
              <a:t>وضع کردن قوانین باید مستدل و منطقی باشد و با سطوح تکامل کودکان همخوانی داشته باشد.</a:t>
            </a:r>
          </a:p>
          <a:p>
            <a:pPr marL="0" indent="0" algn="r" rtl="1">
              <a:buNone/>
            </a:pPr>
            <a:endParaRPr lang="fa-IR" sz="2400" dirty="0"/>
          </a:p>
          <a:p>
            <a:pPr marL="0" indent="0" algn="r" rtl="1">
              <a:buNone/>
            </a:pPr>
            <a:r>
              <a:rPr lang="fa-IR" sz="2400" dirty="0" smtClean="0">
                <a:solidFill>
                  <a:schemeClr val="accent6"/>
                </a:solidFill>
              </a:rPr>
              <a:t>2.</a:t>
            </a:r>
            <a:r>
              <a:rPr lang="fa-IR" sz="2400" b="1" dirty="0" smtClean="0"/>
              <a:t>گروه بندی:</a:t>
            </a:r>
          </a:p>
          <a:p>
            <a:pPr marL="0" indent="0" algn="r" rtl="1">
              <a:buNone/>
            </a:pPr>
            <a:r>
              <a:rPr lang="fa-IR" sz="2000" dirty="0" smtClean="0"/>
              <a:t>گروه بندی باید مبتنی بر مشارکت و نظر خواهی از دانش آموزان و به ویژه تصادفی و متغیر باشد.</a:t>
            </a:r>
          </a:p>
          <a:p>
            <a:pPr marL="0" indent="0" algn="r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fa-IR" sz="2400" b="1" dirty="0" smtClean="0">
                <a:solidFill>
                  <a:schemeClr val="accent6"/>
                </a:solidFill>
              </a:rPr>
              <a:t>3.</a:t>
            </a:r>
            <a:r>
              <a:rPr lang="fa-IR" sz="2400" b="1" dirty="0" smtClean="0"/>
              <a:t>ایجاد فضای مثبت در کلاس:</a:t>
            </a:r>
          </a:p>
          <a:p>
            <a:pPr marL="0" indent="0" algn="r" rtl="1">
              <a:buNone/>
            </a:pPr>
            <a:r>
              <a:rPr lang="fa-IR" sz="2000" dirty="0" smtClean="0"/>
              <a:t>محیط کلاس باید از نظر جسمانی(حفظ ایمنی)عاطفی و اجتماعی دارای جوی حمایتی و مثبت باشد.</a:t>
            </a:r>
          </a:p>
        </p:txBody>
      </p:sp>
    </p:spTree>
    <p:extLst>
      <p:ext uri="{BB962C8B-B14F-4D97-AF65-F5344CB8AC3E}">
        <p14:creationId xmlns:p14="http://schemas.microsoft.com/office/powerpoint/2010/main" val="178491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548680"/>
            <a:ext cx="8064896" cy="5760640"/>
          </a:xfrm>
        </p:spPr>
        <p:txBody>
          <a:bodyPr>
            <a:normAutofit/>
          </a:bodyPr>
          <a:lstStyle/>
          <a:p>
            <a:pPr rtl="1"/>
            <a:r>
              <a:rPr lang="fa-IR" sz="2400" b="1" dirty="0" smtClean="0">
                <a:solidFill>
                  <a:schemeClr val="accent6"/>
                </a:solidFill>
              </a:rPr>
              <a:t>4.</a:t>
            </a:r>
            <a:r>
              <a:rPr lang="fa-IR" sz="2400" b="1" dirty="0" smtClean="0"/>
              <a:t>شناسایی و مصالحه:</a:t>
            </a:r>
          </a:p>
          <a:p>
            <a:pPr rtl="1"/>
            <a:r>
              <a:rPr lang="fa-IR" dirty="0" smtClean="0"/>
              <a:t>معلم باید موقعیت ها و رفتارها و شاگردانی را که به عنوان نقاط حساس ایجاد اختلال در کلاس محسوب می شوند را مورد توجه قرار دهد تا به برقراری نظم و رعایت قوانین کمک شود.</a:t>
            </a:r>
          </a:p>
          <a:p>
            <a:pPr rtl="1"/>
            <a:endParaRPr lang="fa-IR" dirty="0" smtClean="0"/>
          </a:p>
          <a:p>
            <a:pPr rtl="1"/>
            <a:r>
              <a:rPr lang="fa-IR" sz="2400" b="1" dirty="0" smtClean="0">
                <a:solidFill>
                  <a:schemeClr val="accent6"/>
                </a:solidFill>
              </a:rPr>
              <a:t>5.</a:t>
            </a:r>
            <a:r>
              <a:rPr lang="fa-IR" sz="2400" b="1" dirty="0" smtClean="0"/>
              <a:t>نزدیک شدن و خیره شدن:</a:t>
            </a:r>
          </a:p>
          <a:p>
            <a:pPr rtl="1"/>
            <a:r>
              <a:rPr lang="fa-IR" dirty="0" smtClean="0"/>
              <a:t>نزدیک شدن به موقعیت های حساس و مشاهده دقیق شرایط بسیار موثر است.به علاوه نگاه جدی و هشدار دهنده به فرد خاطی به کنترل شرایط کمک می کند.</a:t>
            </a:r>
          </a:p>
          <a:p>
            <a:pPr rtl="1"/>
            <a:endParaRPr lang="fa-IR" dirty="0"/>
          </a:p>
          <a:p>
            <a:pPr rtl="1"/>
            <a:r>
              <a:rPr lang="fa-IR" sz="2400" b="1" dirty="0" smtClean="0">
                <a:solidFill>
                  <a:schemeClr val="accent6"/>
                </a:solidFill>
              </a:rPr>
              <a:t>6.</a:t>
            </a:r>
            <a:r>
              <a:rPr lang="fa-IR" sz="2400" b="1" dirty="0" smtClean="0"/>
              <a:t>مصاحبه فردی:</a:t>
            </a:r>
          </a:p>
          <a:p>
            <a:pPr rtl="1"/>
            <a:r>
              <a:rPr lang="fa-IR" dirty="0" smtClean="0"/>
              <a:t>سرزنش و تنبیه در حضور سایر دانش آموزان نتایج منفی به دنبال دارد و بهتر است تبادل نظر خصوصی و بدون تهدید باشد.</a:t>
            </a:r>
          </a:p>
          <a:p>
            <a:pPr rtl="1"/>
            <a:endParaRPr lang="fa-IR" dirty="0" smtClean="0"/>
          </a:p>
          <a:p>
            <a:pPr rtl="1"/>
            <a:endParaRPr lang="fa-IR" dirty="0"/>
          </a:p>
          <a:p>
            <a:pPr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476672"/>
            <a:ext cx="8064896" cy="5904656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solidFill>
                  <a:schemeClr val="accent6"/>
                </a:solidFill>
              </a:rPr>
              <a:t>7.</a:t>
            </a:r>
            <a:r>
              <a:rPr lang="fa-IR" sz="2400" b="1" dirty="0" smtClean="0"/>
              <a:t>بحث گروهی:</a:t>
            </a:r>
          </a:p>
          <a:p>
            <a:r>
              <a:rPr lang="fa-IR" dirty="0" smtClean="0"/>
              <a:t>این روش سبب افزایش تعامل یا ارتباط اجتماعی بین دانش اموزان و معلم می شود.</a:t>
            </a:r>
          </a:p>
          <a:p>
            <a:r>
              <a:rPr lang="fa-IR" dirty="0" smtClean="0"/>
              <a:t>رفتار غلط به صورت گروهی مورد تجزیه و تحلیل قرار می گیرد و درنهایت رفتار درست به صورت قانون یا تعهد اخلاقی پذیرفته می شود .</a:t>
            </a:r>
          </a:p>
        </p:txBody>
      </p:sp>
    </p:spTree>
    <p:extLst>
      <p:ext uri="{BB962C8B-B14F-4D97-AF65-F5344CB8AC3E}">
        <p14:creationId xmlns:p14="http://schemas.microsoft.com/office/powerpoint/2010/main" val="27472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9912" y="393692"/>
            <a:ext cx="4523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 smtClean="0">
                <a:solidFill>
                  <a:srgbClr val="002060"/>
                </a:solidFill>
              </a:rPr>
              <a:t>شیوه ی ارایش افراد در زمین بازی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107" y="1700808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دریک بازی هربازیکن باید درجای مخصوصی از زمین بازی قرار گیرد نقطه ی شیوه ی استقرار بازیکنان در زمین بازی را در اصطلاح ورزشی ارایش می گویند </a:t>
            </a:r>
            <a:r>
              <a:rPr lang="fa-IR" sz="2400" dirty="0" smtClean="0"/>
              <a:t>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03107" y="3602893"/>
            <a:ext cx="7266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شیوه ی ارایش برای فعالیت های دانش اموزان دونوع است </a:t>
            </a:r>
          </a:p>
          <a:p>
            <a:pPr algn="r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الف .ارایش ازاد </a:t>
            </a:r>
          </a:p>
          <a:p>
            <a:pPr algn="r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ب .ارایش استقراری 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052735"/>
            <a:ext cx="76942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/>
              <a:t>الف. </a:t>
            </a:r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آرایش آزاد</a:t>
            </a:r>
            <a:r>
              <a:rPr lang="fa-IR" sz="2000" dirty="0" smtClean="0"/>
              <a:t>:</a:t>
            </a:r>
            <a:endParaRPr lang="fa-IR" sz="2000" dirty="0"/>
          </a:p>
          <a:p>
            <a:pPr algn="r"/>
            <a:r>
              <a:rPr lang="fa-IR" sz="2000" dirty="0" smtClean="0"/>
              <a:t> </a:t>
            </a:r>
          </a:p>
          <a:p>
            <a:pPr algn="r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در این نوع ارایش دانش اموزان در فضای محدودی که معلم تعین میکند پحش می شود و به فعالیت می پردازد</a:t>
            </a:r>
            <a:r>
              <a:rPr lang="fa-IR" sz="2400" dirty="0" smtClean="0"/>
              <a:t>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3165067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زمانی از این شیوه ی ارایشی استفاده می شود که همه ی حرکت ها به شکل انفرادی انجام شود.</a:t>
            </a:r>
          </a:p>
          <a:p>
            <a:pPr algn="r" rtl="1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هدف آن :کشف کیفیت های بدنی به وسیله ی خود افراد است.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4048" y="476671"/>
            <a:ext cx="38681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/>
              <a:t>ارایش استقراری :</a:t>
            </a:r>
          </a:p>
          <a:p>
            <a:pPr algn="r"/>
            <a:r>
              <a:rPr lang="fa-IR" dirty="0" smtClean="0"/>
              <a:t> </a:t>
            </a:r>
            <a:r>
              <a:rPr lang="fa-IR" sz="2000" dirty="0" smtClean="0"/>
              <a:t>عبارتند از:</a:t>
            </a:r>
          </a:p>
          <a:p>
            <a:pPr algn="r"/>
            <a:r>
              <a:rPr lang="fa-IR" sz="2000" dirty="0" smtClean="0"/>
              <a:t> </a:t>
            </a:r>
          </a:p>
          <a:p>
            <a:pPr algn="r"/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fa-IR" sz="2000" dirty="0" smtClean="0"/>
              <a:t>.ارایش </a:t>
            </a:r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</a:rPr>
              <a:t>صفی</a:t>
            </a:r>
          </a:p>
          <a:p>
            <a:pPr algn="r"/>
            <a:endParaRPr lang="fa-IR" sz="2000" dirty="0" smtClean="0"/>
          </a:p>
          <a:p>
            <a:pPr algn="r"/>
            <a:r>
              <a:rPr lang="fa-IR" sz="2000" dirty="0" smtClean="0"/>
              <a:t> </a:t>
            </a:r>
          </a:p>
          <a:p>
            <a:pPr algn="r"/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fa-IR" sz="2000" dirty="0" smtClean="0"/>
              <a:t>.ارایش </a:t>
            </a:r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</a:rPr>
              <a:t>ستونی</a:t>
            </a:r>
            <a:r>
              <a:rPr lang="fa-IR" sz="2000" dirty="0" smtClean="0"/>
              <a:t> </a:t>
            </a:r>
          </a:p>
          <a:p>
            <a:pPr algn="r"/>
            <a:endParaRPr lang="fa-IR" sz="2000" dirty="0" smtClean="0"/>
          </a:p>
          <a:p>
            <a:pPr algn="r"/>
            <a:endParaRPr lang="fa-IR" sz="2000" dirty="0" smtClean="0"/>
          </a:p>
          <a:p>
            <a:pPr algn="r"/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a-IR" sz="2000" dirty="0" smtClean="0"/>
              <a:t>.ارایش </a:t>
            </a:r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</a:rPr>
              <a:t>ماکویی</a:t>
            </a:r>
          </a:p>
          <a:p>
            <a:pPr algn="r"/>
            <a:endParaRPr lang="fa-IR" sz="2000" dirty="0" smtClean="0"/>
          </a:p>
          <a:p>
            <a:pPr algn="r"/>
            <a:endParaRPr lang="fa-IR" sz="2000" dirty="0" smtClean="0"/>
          </a:p>
          <a:p>
            <a:pPr algn="r"/>
            <a:r>
              <a:rPr lang="fa-IR" sz="2000" dirty="0" smtClean="0"/>
              <a:t> </a:t>
            </a:r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fa-IR" sz="2000" dirty="0" smtClean="0"/>
              <a:t>.ارایش </a:t>
            </a:r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</a:rPr>
              <a:t>زیگزاگ</a:t>
            </a:r>
          </a:p>
          <a:p>
            <a:pPr algn="r"/>
            <a:endParaRPr lang="fa-IR" sz="2000" dirty="0"/>
          </a:p>
          <a:p>
            <a:pPr algn="r"/>
            <a:endParaRPr lang="fa-IR" sz="2000" dirty="0" smtClean="0"/>
          </a:p>
          <a:p>
            <a:pPr algn="r"/>
            <a:r>
              <a:rPr lang="fa-IR" sz="2000" dirty="0" smtClean="0"/>
              <a:t> </a:t>
            </a:r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fa-IR" sz="2000" dirty="0" smtClean="0"/>
              <a:t>.ارایش </a:t>
            </a:r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</a:rPr>
              <a:t>هندسی</a:t>
            </a:r>
          </a:p>
          <a:p>
            <a:pPr algn="r"/>
            <a:endParaRPr lang="fa-IR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5688013" cy="4230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97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784976" cy="5904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chemeClr val="accent6">
                    <a:lumMod val="75000"/>
                  </a:schemeClr>
                </a:solidFill>
              </a:rPr>
              <a:t>آرایش هندسی</a:t>
            </a:r>
          </a:p>
          <a:p>
            <a:pPr algn="r"/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r"/>
            <a:r>
              <a:rPr lang="fa-IR" sz="2000" dirty="0" smtClean="0"/>
              <a:t>جالب ترین شیوه های ارایش استقراری ارایش در شکل های گوناگون هندسی است. </a:t>
            </a:r>
          </a:p>
          <a:p>
            <a:pPr algn="r"/>
            <a:r>
              <a:rPr lang="fa-IR" sz="2000" dirty="0" smtClean="0"/>
              <a:t>رایج ترین شیوه های ان دایره ،نیم دایره ،مربع و مثلث است .</a:t>
            </a:r>
          </a:p>
          <a:p>
            <a:pPr algn="r"/>
            <a:endParaRPr lang="fa-IR" sz="2000" dirty="0"/>
          </a:p>
          <a:p>
            <a:pPr algn="r"/>
            <a:endParaRPr lang="fa-IR" sz="2000" dirty="0" smtClean="0"/>
          </a:p>
          <a:p>
            <a:pPr algn="r"/>
            <a:r>
              <a:rPr lang="fa-IR" sz="2000" dirty="0" smtClean="0"/>
              <a:t>درتشکیل دادن انواع ارایش های استقراری مواردی را باید درنظرگرفت.</a:t>
            </a:r>
          </a:p>
          <a:p>
            <a:pPr algn="r"/>
            <a:r>
              <a:rPr lang="fa-IR" dirty="0" smtClean="0"/>
              <a:t> </a:t>
            </a:r>
          </a:p>
          <a:p>
            <a:pPr algn="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fa-IR" dirty="0" smtClean="0"/>
              <a:t>.برای هرگروه باید یک رهبر یا سرگروه تعیین کرد</a:t>
            </a:r>
          </a:p>
          <a:p>
            <a:pPr algn="r"/>
            <a:r>
              <a:rPr lang="fa-IR" dirty="0" smtClean="0"/>
              <a:t> </a:t>
            </a:r>
          </a:p>
          <a:p>
            <a:pPr algn="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fa-IR" dirty="0" smtClean="0"/>
              <a:t>.پیش از انجام هرنوع فعالیت باید خطرها و صدمات احتمالی پیش بینی شود</a:t>
            </a:r>
          </a:p>
          <a:p>
            <a:pPr algn="r"/>
            <a:r>
              <a:rPr lang="fa-IR" dirty="0" smtClean="0"/>
              <a:t> </a:t>
            </a:r>
          </a:p>
          <a:p>
            <a:pPr algn="r" rtl="1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a-IR" dirty="0" smtClean="0"/>
              <a:t>.تعداد گروه باید با توجه به دانش اموزان کلاس تعیین شود.</a:t>
            </a:r>
          </a:p>
          <a:p>
            <a:pPr algn="r"/>
            <a:r>
              <a:rPr lang="fa-IR" dirty="0" smtClean="0"/>
              <a:t> </a:t>
            </a:r>
          </a:p>
          <a:p>
            <a:pPr algn="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fa-IR" dirty="0" smtClean="0"/>
              <a:t>.در تقسیم بندی گروه ها افراد گروه باید از نظر توانایی جسمی یکسان باشند .</a:t>
            </a:r>
          </a:p>
          <a:p>
            <a:pPr algn="r"/>
            <a:endParaRPr lang="fa-IR" dirty="0" smtClean="0"/>
          </a:p>
          <a:p>
            <a:pPr algn="r" rtl="1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fa-IR" dirty="0" smtClean="0"/>
              <a:t>.اگر فضای کافی وجود داشت می توان ایستگاههای مختلفی با توجه به شدت فعالیت  تعیین کرد.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8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206</TotalTime>
  <Words>632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Bookman Old Style</vt:lpstr>
      <vt:lpstr>Calibri</vt:lpstr>
      <vt:lpstr>Georgia</vt:lpstr>
      <vt:lpstr>Tahoma</vt:lpstr>
      <vt:lpstr>Trebuchet MS</vt:lpstr>
      <vt:lpstr>Slipstream</vt:lpstr>
      <vt:lpstr>PowerPoint Presentation</vt:lpstr>
      <vt:lpstr>مدیریت رفتار در کلاس تربیت بدنی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D!akov RePack</dc:creator>
  <cp:lastModifiedBy>masi</cp:lastModifiedBy>
  <cp:revision>16</cp:revision>
  <dcterms:created xsi:type="dcterms:W3CDTF">2019-11-07T16:13:44Z</dcterms:created>
  <dcterms:modified xsi:type="dcterms:W3CDTF">2020-03-10T21:42:30Z</dcterms:modified>
</cp:coreProperties>
</file>