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5" r:id="rId1"/>
  </p:sldMasterIdLst>
  <p:sldIdLst>
    <p:sldId id="257" r:id="rId2"/>
    <p:sldId id="258" r:id="rId3"/>
    <p:sldId id="264" r:id="rId4"/>
    <p:sldId id="260" r:id="rId5"/>
    <p:sldId id="261" r:id="rId6"/>
    <p:sldId id="262"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824" autoAdjust="0"/>
    <p:restoredTop sz="94660"/>
  </p:normalViewPr>
  <p:slideViewPr>
    <p:cSldViewPr snapToGrid="0">
      <p:cViewPr varScale="1">
        <p:scale>
          <a:sx n="65" d="100"/>
          <a:sy n="65" d="100"/>
        </p:scale>
        <p:origin x="10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0A85048B-48E7-4BCE-919C-AB9E8864F8B6}" type="datetimeFigureOut">
              <a:rPr lang="en-US" smtClean="0"/>
              <a:t>3/11/2020</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B61489B6-9132-4B0E-859B-D3E6AEBB0622}" type="slidenum">
              <a:rPr lang="en-US" smtClean="0"/>
              <a:t>‹#›</a:t>
            </a:fld>
            <a:endParaRPr lang="en-US"/>
          </a:p>
        </p:txBody>
      </p:sp>
    </p:spTree>
    <p:extLst>
      <p:ext uri="{BB962C8B-B14F-4D97-AF65-F5344CB8AC3E}">
        <p14:creationId xmlns:p14="http://schemas.microsoft.com/office/powerpoint/2010/main" val="2562215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85048B-48E7-4BCE-919C-AB9E8864F8B6}" type="datetimeFigureOut">
              <a:rPr lang="en-US" smtClean="0"/>
              <a:t>3/11/2020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B61489B6-9132-4B0E-859B-D3E6AEBB0622}" type="slidenum">
              <a:rPr lang="en-US" smtClean="0"/>
              <a:t>‹#›</a:t>
            </a:fld>
            <a:endParaRPr lang="en-US"/>
          </a:p>
        </p:txBody>
      </p:sp>
    </p:spTree>
    <p:extLst>
      <p:ext uri="{BB962C8B-B14F-4D97-AF65-F5344CB8AC3E}">
        <p14:creationId xmlns:p14="http://schemas.microsoft.com/office/powerpoint/2010/main" val="1155449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A85048B-48E7-4BCE-919C-AB9E8864F8B6}" type="datetimeFigureOut">
              <a:rPr lang="en-US" smtClean="0"/>
              <a:t>3/11/2020</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61489B6-9132-4B0E-859B-D3E6AEBB0622}" type="slidenum">
              <a:rPr lang="en-US" smtClean="0"/>
              <a:t>‹#›</a:t>
            </a:fld>
            <a:endParaRPr lang="en-US"/>
          </a:p>
        </p:txBody>
      </p:sp>
    </p:spTree>
    <p:extLst>
      <p:ext uri="{BB962C8B-B14F-4D97-AF65-F5344CB8AC3E}">
        <p14:creationId xmlns:p14="http://schemas.microsoft.com/office/powerpoint/2010/main" val="22833502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A85048B-48E7-4BCE-919C-AB9E8864F8B6}" type="datetimeFigureOut">
              <a:rPr lang="en-US" smtClean="0"/>
              <a:t>3/11/2020</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61489B6-9132-4B0E-859B-D3E6AEBB0622}" type="slidenum">
              <a:rPr lang="en-US" smtClean="0"/>
              <a:t>‹#›</a:t>
            </a:fld>
            <a:endParaRPr lang="en-US"/>
          </a:p>
        </p:txBody>
      </p:sp>
    </p:spTree>
    <p:extLst>
      <p:ext uri="{BB962C8B-B14F-4D97-AF65-F5344CB8AC3E}">
        <p14:creationId xmlns:p14="http://schemas.microsoft.com/office/powerpoint/2010/main" val="37246428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A85048B-48E7-4BCE-919C-AB9E8864F8B6}" type="datetimeFigureOut">
              <a:rPr lang="en-US" smtClean="0"/>
              <a:t>3/11/2020</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61489B6-9132-4B0E-859B-D3E6AEBB0622}" type="slidenum">
              <a:rPr lang="en-US" smtClean="0"/>
              <a:t>‹#›</a:t>
            </a:fld>
            <a:endParaRPr lang="en-US"/>
          </a:p>
        </p:txBody>
      </p:sp>
    </p:spTree>
    <p:extLst>
      <p:ext uri="{BB962C8B-B14F-4D97-AF65-F5344CB8AC3E}">
        <p14:creationId xmlns:p14="http://schemas.microsoft.com/office/powerpoint/2010/main" val="29593382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0A85048B-48E7-4BCE-919C-AB9E8864F8B6}" type="datetimeFigureOut">
              <a:rPr lang="en-US" smtClean="0"/>
              <a:t>3/11/2020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1489B6-9132-4B0E-859B-D3E6AEBB0622}" type="slidenum">
              <a:rPr lang="en-US" smtClean="0"/>
              <a:t>‹#›</a:t>
            </a:fld>
            <a:endParaRPr lang="en-US"/>
          </a:p>
        </p:txBody>
      </p:sp>
    </p:spTree>
    <p:extLst>
      <p:ext uri="{BB962C8B-B14F-4D97-AF65-F5344CB8AC3E}">
        <p14:creationId xmlns:p14="http://schemas.microsoft.com/office/powerpoint/2010/main" val="29658266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0A85048B-48E7-4BCE-919C-AB9E8864F8B6}" type="datetimeFigureOut">
              <a:rPr lang="en-US" smtClean="0"/>
              <a:t>3/11/2020</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B61489B6-9132-4B0E-859B-D3E6AEBB0622}" type="slidenum">
              <a:rPr lang="en-US" smtClean="0"/>
              <a:t>‹#›</a:t>
            </a:fld>
            <a:endParaRPr lang="en-US"/>
          </a:p>
        </p:txBody>
      </p:sp>
    </p:spTree>
    <p:extLst>
      <p:ext uri="{BB962C8B-B14F-4D97-AF65-F5344CB8AC3E}">
        <p14:creationId xmlns:p14="http://schemas.microsoft.com/office/powerpoint/2010/main" val="13653701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0A85048B-48E7-4BCE-919C-AB9E8864F8B6}" type="datetimeFigureOut">
              <a:rPr lang="en-US" smtClean="0"/>
              <a:t>3/11/2020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1489B6-9132-4B0E-859B-D3E6AEBB0622}" type="slidenum">
              <a:rPr lang="en-US" smtClean="0"/>
              <a:t>‹#›</a:t>
            </a:fld>
            <a:endParaRPr lang="en-US"/>
          </a:p>
        </p:txBody>
      </p:sp>
    </p:spTree>
    <p:extLst>
      <p:ext uri="{BB962C8B-B14F-4D97-AF65-F5344CB8AC3E}">
        <p14:creationId xmlns:p14="http://schemas.microsoft.com/office/powerpoint/2010/main" val="33415142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0A85048B-48E7-4BCE-919C-AB9E8864F8B6}" type="datetimeFigureOut">
              <a:rPr lang="en-US" smtClean="0"/>
              <a:t>3/11/2020</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61489B6-9132-4B0E-859B-D3E6AEBB0622}" type="slidenum">
              <a:rPr lang="en-US" smtClean="0"/>
              <a:t>‹#›</a:t>
            </a:fld>
            <a:endParaRPr lang="en-US"/>
          </a:p>
        </p:txBody>
      </p:sp>
    </p:spTree>
    <p:extLst>
      <p:ext uri="{BB962C8B-B14F-4D97-AF65-F5344CB8AC3E}">
        <p14:creationId xmlns:p14="http://schemas.microsoft.com/office/powerpoint/2010/main" val="1313123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A85048B-48E7-4BCE-919C-AB9E8864F8B6}" type="datetimeFigureOut">
              <a:rPr lang="en-US" smtClean="0"/>
              <a:t>3/11/2020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1489B6-9132-4B0E-859B-D3E6AEBB0622}" type="slidenum">
              <a:rPr lang="en-US" smtClean="0"/>
              <a:t>‹#›</a:t>
            </a:fld>
            <a:endParaRPr lang="en-US"/>
          </a:p>
        </p:txBody>
      </p:sp>
    </p:spTree>
    <p:extLst>
      <p:ext uri="{BB962C8B-B14F-4D97-AF65-F5344CB8AC3E}">
        <p14:creationId xmlns:p14="http://schemas.microsoft.com/office/powerpoint/2010/main" val="1899697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A85048B-48E7-4BCE-919C-AB9E8864F8B6}" type="datetimeFigureOut">
              <a:rPr lang="en-US" smtClean="0"/>
              <a:t>3/11/2020</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61489B6-9132-4B0E-859B-D3E6AEBB0622}" type="slidenum">
              <a:rPr lang="en-US" smtClean="0"/>
              <a:t>‹#›</a:t>
            </a:fld>
            <a:endParaRPr lang="en-US"/>
          </a:p>
        </p:txBody>
      </p:sp>
    </p:spTree>
    <p:extLst>
      <p:ext uri="{BB962C8B-B14F-4D97-AF65-F5344CB8AC3E}">
        <p14:creationId xmlns:p14="http://schemas.microsoft.com/office/powerpoint/2010/main" val="3423929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A85048B-48E7-4BCE-919C-AB9E8864F8B6}" type="datetimeFigureOut">
              <a:rPr lang="en-US" smtClean="0"/>
              <a:t>3/11/2020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1489B6-9132-4B0E-859B-D3E6AEBB0622}" type="slidenum">
              <a:rPr lang="en-US" smtClean="0"/>
              <a:t>‹#›</a:t>
            </a:fld>
            <a:endParaRPr lang="en-US"/>
          </a:p>
        </p:txBody>
      </p:sp>
    </p:spTree>
    <p:extLst>
      <p:ext uri="{BB962C8B-B14F-4D97-AF65-F5344CB8AC3E}">
        <p14:creationId xmlns:p14="http://schemas.microsoft.com/office/powerpoint/2010/main" val="615753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A85048B-48E7-4BCE-919C-AB9E8864F8B6}" type="datetimeFigureOut">
              <a:rPr lang="en-US" smtClean="0"/>
              <a:t>3/11/2020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1489B6-9132-4B0E-859B-D3E6AEBB0622}" type="slidenum">
              <a:rPr lang="en-US" smtClean="0"/>
              <a:t>‹#›</a:t>
            </a:fld>
            <a:endParaRPr lang="en-US"/>
          </a:p>
        </p:txBody>
      </p:sp>
    </p:spTree>
    <p:extLst>
      <p:ext uri="{BB962C8B-B14F-4D97-AF65-F5344CB8AC3E}">
        <p14:creationId xmlns:p14="http://schemas.microsoft.com/office/powerpoint/2010/main" val="1396407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A85048B-48E7-4BCE-919C-AB9E8864F8B6}" type="datetimeFigureOut">
              <a:rPr lang="en-US" smtClean="0"/>
              <a:t>3/11/2020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1489B6-9132-4B0E-859B-D3E6AEBB0622}" type="slidenum">
              <a:rPr lang="en-US" smtClean="0"/>
              <a:t>‹#›</a:t>
            </a:fld>
            <a:endParaRPr lang="en-US"/>
          </a:p>
        </p:txBody>
      </p:sp>
    </p:spTree>
    <p:extLst>
      <p:ext uri="{BB962C8B-B14F-4D97-AF65-F5344CB8AC3E}">
        <p14:creationId xmlns:p14="http://schemas.microsoft.com/office/powerpoint/2010/main" val="1082131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85048B-48E7-4BCE-919C-AB9E8864F8B6}" type="datetimeFigureOut">
              <a:rPr lang="en-US" smtClean="0"/>
              <a:t>3/11/2020</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B61489B6-9132-4B0E-859B-D3E6AEBB0622}" type="slidenum">
              <a:rPr lang="en-US" smtClean="0"/>
              <a:t>‹#›</a:t>
            </a:fld>
            <a:endParaRPr lang="en-US"/>
          </a:p>
        </p:txBody>
      </p:sp>
    </p:spTree>
    <p:extLst>
      <p:ext uri="{BB962C8B-B14F-4D97-AF65-F5344CB8AC3E}">
        <p14:creationId xmlns:p14="http://schemas.microsoft.com/office/powerpoint/2010/main" val="1908393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85048B-48E7-4BCE-919C-AB9E8864F8B6}" type="datetimeFigureOut">
              <a:rPr lang="en-US" smtClean="0"/>
              <a:t>3/11/2020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B61489B6-9132-4B0E-859B-D3E6AEBB0622}" type="slidenum">
              <a:rPr lang="en-US" smtClean="0"/>
              <a:t>‹#›</a:t>
            </a:fld>
            <a:endParaRPr lang="en-US"/>
          </a:p>
        </p:txBody>
      </p:sp>
    </p:spTree>
    <p:extLst>
      <p:ext uri="{BB962C8B-B14F-4D97-AF65-F5344CB8AC3E}">
        <p14:creationId xmlns:p14="http://schemas.microsoft.com/office/powerpoint/2010/main" val="3785046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85048B-48E7-4BCE-919C-AB9E8864F8B6}" type="datetimeFigureOut">
              <a:rPr lang="en-US" smtClean="0"/>
              <a:t>3/11/2020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B61489B6-9132-4B0E-859B-D3E6AEBB0622}" type="slidenum">
              <a:rPr lang="en-US" smtClean="0"/>
              <a:t>‹#›</a:t>
            </a:fld>
            <a:endParaRPr lang="en-US"/>
          </a:p>
        </p:txBody>
      </p:sp>
    </p:spTree>
    <p:extLst>
      <p:ext uri="{BB962C8B-B14F-4D97-AF65-F5344CB8AC3E}">
        <p14:creationId xmlns:p14="http://schemas.microsoft.com/office/powerpoint/2010/main" val="42429438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0A85048B-48E7-4BCE-919C-AB9E8864F8B6}" type="datetimeFigureOut">
              <a:rPr lang="en-US" smtClean="0"/>
              <a:t>3/11/2020</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B61489B6-9132-4B0E-859B-D3E6AEBB0622}" type="slidenum">
              <a:rPr lang="en-US" smtClean="0"/>
              <a:t>‹#›</a:t>
            </a:fld>
            <a:endParaRPr lang="en-US"/>
          </a:p>
        </p:txBody>
      </p:sp>
    </p:spTree>
    <p:extLst>
      <p:ext uri="{BB962C8B-B14F-4D97-AF65-F5344CB8AC3E}">
        <p14:creationId xmlns:p14="http://schemas.microsoft.com/office/powerpoint/2010/main" val="3557851959"/>
      </p:ext>
    </p:extLst>
  </p:cSld>
  <p:clrMap bg1="lt1" tx1="dk1" bg2="lt2" tx2="dk2" accent1="accent1" accent2="accent2" accent3="accent3" accent4="accent4" accent5="accent5" accent6="accent6" hlink="hlink" folHlink="folHlink"/>
  <p:sldLayoutIdLst>
    <p:sldLayoutId id="2147483816" r:id="rId1"/>
    <p:sldLayoutId id="2147483817" r:id="rId2"/>
    <p:sldLayoutId id="2147483818" r:id="rId3"/>
    <p:sldLayoutId id="2147483819" r:id="rId4"/>
    <p:sldLayoutId id="2147483820" r:id="rId5"/>
    <p:sldLayoutId id="2147483821" r:id="rId6"/>
    <p:sldLayoutId id="2147483822" r:id="rId7"/>
    <p:sldLayoutId id="2147483823" r:id="rId8"/>
    <p:sldLayoutId id="2147483824" r:id="rId9"/>
    <p:sldLayoutId id="2147483825" r:id="rId10"/>
    <p:sldLayoutId id="2147483826" r:id="rId11"/>
    <p:sldLayoutId id="2147483827" r:id="rId12"/>
    <p:sldLayoutId id="2147483828" r:id="rId13"/>
    <p:sldLayoutId id="2147483829" r:id="rId14"/>
    <p:sldLayoutId id="2147483830" r:id="rId15"/>
    <p:sldLayoutId id="2147483831" r:id="rId16"/>
    <p:sldLayoutId id="2147483832"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17661" y="487632"/>
            <a:ext cx="2933818" cy="836200"/>
          </a:xfrm>
        </p:spPr>
        <p:txBody>
          <a:bodyPr/>
          <a:lstStyle/>
          <a:p>
            <a:pPr algn="ctr"/>
            <a:r>
              <a:rPr lang="fa-IR" dirty="0" smtClean="0"/>
              <a:t>به نام خدا</a:t>
            </a:r>
            <a:endParaRPr lang="en-US" dirty="0"/>
          </a:p>
        </p:txBody>
      </p:sp>
      <p:sp>
        <p:nvSpPr>
          <p:cNvPr id="3" name="Content Placeholder 2"/>
          <p:cNvSpPr>
            <a:spLocks noGrp="1"/>
          </p:cNvSpPr>
          <p:nvPr>
            <p:ph idx="1"/>
          </p:nvPr>
        </p:nvSpPr>
        <p:spPr>
          <a:xfrm>
            <a:off x="1712795" y="2418735"/>
            <a:ext cx="9334617" cy="3381564"/>
          </a:xfrm>
        </p:spPr>
        <p:txBody>
          <a:bodyPr>
            <a:normAutofit/>
          </a:bodyPr>
          <a:lstStyle/>
          <a:p>
            <a:pPr marL="0" indent="0" algn="ctr">
              <a:buNone/>
            </a:pPr>
            <a:r>
              <a:rPr lang="fa-IR" sz="4000" b="1" dirty="0" smtClean="0">
                <a:solidFill>
                  <a:schemeClr val="tx1"/>
                </a:solidFill>
              </a:rPr>
              <a:t>فصل چهارم   سازماندهی </a:t>
            </a:r>
          </a:p>
          <a:p>
            <a:pPr marL="0" indent="0" algn="ctr">
              <a:buNone/>
            </a:pPr>
            <a:r>
              <a:rPr lang="fa-IR" sz="4000" b="1" dirty="0" smtClean="0">
                <a:solidFill>
                  <a:schemeClr val="tx1"/>
                </a:solidFill>
              </a:rPr>
              <a:t>قسمت اول </a:t>
            </a:r>
          </a:p>
          <a:p>
            <a:pPr marL="0" indent="0" algn="ctr">
              <a:buNone/>
            </a:pPr>
            <a:endParaRPr lang="en-US" sz="4000" b="1" dirty="0">
              <a:solidFill>
                <a:schemeClr val="tx1"/>
              </a:solidFill>
            </a:endParaRPr>
          </a:p>
          <a:p>
            <a:pPr marL="0" indent="0" algn="ctr">
              <a:buNone/>
            </a:pPr>
            <a:r>
              <a:rPr lang="fa-IR" sz="4000" b="1" dirty="0" smtClean="0">
                <a:solidFill>
                  <a:schemeClr val="tx1"/>
                </a:solidFill>
              </a:rPr>
              <a:t>  استاد حسینیان</a:t>
            </a:r>
            <a:endParaRPr lang="en-US" sz="4000" b="1" dirty="0" smtClean="0">
              <a:solidFill>
                <a:schemeClr val="tx1"/>
              </a:solidFill>
            </a:endParaRPr>
          </a:p>
          <a:p>
            <a:pPr marL="0" indent="0" algn="ctr">
              <a:buNone/>
            </a:pPr>
            <a:endParaRPr lang="en-US" sz="4000" b="1" dirty="0">
              <a:solidFill>
                <a:schemeClr val="tx1"/>
              </a:solidFill>
            </a:endParaRPr>
          </a:p>
          <a:p>
            <a:pPr marL="0" indent="0" algn="ctr">
              <a:buNone/>
            </a:pPr>
            <a:endParaRPr lang="en-US" sz="4000" b="1" dirty="0" smtClean="0">
              <a:solidFill>
                <a:schemeClr val="tx1"/>
              </a:solidFill>
            </a:endParaRPr>
          </a:p>
          <a:p>
            <a:pPr marL="0" indent="0" algn="ctr">
              <a:buNone/>
            </a:pPr>
            <a:endParaRPr lang="en-US" sz="4000" b="1" dirty="0">
              <a:solidFill>
                <a:schemeClr val="tx1"/>
              </a:solidFill>
            </a:endParaRPr>
          </a:p>
          <a:p>
            <a:pPr marL="0" indent="0" algn="ctr">
              <a:buNone/>
            </a:pPr>
            <a:endParaRPr lang="en-US" sz="4000" b="1" dirty="0" smtClean="0">
              <a:solidFill>
                <a:schemeClr val="tx1"/>
              </a:solidFill>
            </a:endParaRPr>
          </a:p>
          <a:p>
            <a:pPr marL="0" indent="0" algn="ctr">
              <a:buNone/>
            </a:pPr>
            <a:endParaRPr lang="en-US" sz="4000" b="1" dirty="0">
              <a:solidFill>
                <a:schemeClr val="tx1"/>
              </a:solidFill>
            </a:endParaRPr>
          </a:p>
          <a:p>
            <a:pPr marL="0" indent="0" algn="ctr">
              <a:buNone/>
            </a:pPr>
            <a:endParaRPr lang="en-US" sz="4000" b="1" dirty="0" smtClean="0">
              <a:solidFill>
                <a:schemeClr val="tx1"/>
              </a:solidFill>
            </a:endParaRPr>
          </a:p>
          <a:p>
            <a:pPr marL="0" indent="0" algn="ctr">
              <a:buNone/>
            </a:pPr>
            <a:endParaRPr lang="fa-IR" sz="4000" b="1" dirty="0" smtClean="0">
              <a:solidFill>
                <a:schemeClr val="tx1"/>
              </a:solidFill>
            </a:endParaRPr>
          </a:p>
        </p:txBody>
      </p:sp>
    </p:spTree>
    <p:extLst>
      <p:ext uri="{BB962C8B-B14F-4D97-AF65-F5344CB8AC3E}">
        <p14:creationId xmlns:p14="http://schemas.microsoft.com/office/powerpoint/2010/main" val="422054091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9117" y="968482"/>
            <a:ext cx="9171296" cy="723837"/>
          </a:xfrm>
        </p:spPr>
        <p:txBody>
          <a:bodyPr>
            <a:noAutofit/>
          </a:bodyPr>
          <a:lstStyle/>
          <a:p>
            <a:pPr algn="r"/>
            <a:r>
              <a:rPr lang="fa-IR" sz="2800" dirty="0" smtClean="0"/>
              <a:t>در طراحی برنامه تربیت بدنی چه نکاتی را باید در نظر گرفت؟</a:t>
            </a:r>
            <a:endParaRPr lang="en-US" sz="2800" dirty="0"/>
          </a:p>
        </p:txBody>
      </p:sp>
      <p:sp>
        <p:nvSpPr>
          <p:cNvPr id="3" name="Content Placeholder 2"/>
          <p:cNvSpPr>
            <a:spLocks noGrp="1"/>
          </p:cNvSpPr>
          <p:nvPr>
            <p:ph idx="1"/>
          </p:nvPr>
        </p:nvSpPr>
        <p:spPr>
          <a:xfrm>
            <a:off x="1596789" y="2183639"/>
            <a:ext cx="9759286" cy="5131559"/>
          </a:xfrm>
        </p:spPr>
        <p:txBody>
          <a:bodyPr>
            <a:noAutofit/>
          </a:bodyPr>
          <a:lstStyle/>
          <a:p>
            <a:pPr algn="r"/>
            <a:r>
              <a:rPr lang="fa-IR" sz="2400" dirty="0" smtClean="0">
                <a:solidFill>
                  <a:schemeClr val="tx1"/>
                </a:solidFill>
              </a:rPr>
              <a:t>نکات مورد توجه میتواند مواردی همچون:</a:t>
            </a:r>
          </a:p>
          <a:p>
            <a:pPr algn="r"/>
            <a:r>
              <a:rPr lang="fa-IR" sz="2400" dirty="0" smtClean="0">
                <a:solidFill>
                  <a:schemeClr val="tx1"/>
                </a:solidFill>
              </a:rPr>
              <a:t>1-اندازه کلاس (توجه به سطح کلاس یعنی سطح توانایی ها دانش آموزان و تقسیم بندی گروهی آنها بر اساس همین توانایی ها)</a:t>
            </a:r>
            <a:endParaRPr lang="en-US" sz="2400" dirty="0" smtClean="0">
              <a:solidFill>
                <a:schemeClr val="tx1"/>
              </a:solidFill>
            </a:endParaRPr>
          </a:p>
          <a:p>
            <a:pPr algn="r"/>
            <a:endParaRPr lang="fa-IR" sz="2400" dirty="0" smtClean="0">
              <a:solidFill>
                <a:schemeClr val="tx1"/>
              </a:solidFill>
            </a:endParaRPr>
          </a:p>
          <a:p>
            <a:pPr algn="r"/>
            <a:r>
              <a:rPr lang="fa-IR" sz="2400" dirty="0" smtClean="0">
                <a:solidFill>
                  <a:schemeClr val="tx1"/>
                </a:solidFill>
              </a:rPr>
              <a:t>2-تجهیزات (در این مورد معمولا به دلیل نبود تجهیزات کافی برگزاری کلاس های با تعداد زیاد توصیه نمی شود چرا که دانش آموز فرصت تمرینی لازم را به دست نمی آورد)</a:t>
            </a:r>
            <a:endParaRPr lang="en-US" sz="2400" dirty="0" smtClean="0">
              <a:solidFill>
                <a:schemeClr val="tx1"/>
              </a:solidFill>
            </a:endParaRPr>
          </a:p>
          <a:p>
            <a:pPr algn="r"/>
            <a:endParaRPr lang="fa-IR" sz="2400" dirty="0" smtClean="0">
              <a:solidFill>
                <a:schemeClr val="tx1"/>
              </a:solidFill>
            </a:endParaRPr>
          </a:p>
          <a:p>
            <a:pPr algn="r"/>
            <a:r>
              <a:rPr lang="fa-IR" sz="2400" dirty="0" smtClean="0">
                <a:solidFill>
                  <a:schemeClr val="tx1"/>
                </a:solidFill>
              </a:rPr>
              <a:t>3-وسایل کمک آموزشی (این مورد هم به مانند مورد قبلی مانند تجهیزات،برای همه ی مدارس کافی و رضایت بخش نیستند.همچون نبود زمین چمن یا سالن های ورزشی برای همه ی مدارس)</a:t>
            </a:r>
          </a:p>
        </p:txBody>
      </p:sp>
    </p:spTree>
    <p:extLst>
      <p:ext uri="{BB962C8B-B14F-4D97-AF65-F5344CB8AC3E}">
        <p14:creationId xmlns:p14="http://schemas.microsoft.com/office/powerpoint/2010/main" val="2500825372"/>
      </p:ext>
    </p:extLst>
  </p:cSld>
  <p:clrMapOvr>
    <a:masterClrMapping/>
  </p:clrMapOvr>
  <p:transition spd="slow">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730" y="2207250"/>
            <a:ext cx="8911687" cy="5203484"/>
          </a:xfrm>
        </p:spPr>
        <p:txBody>
          <a:bodyPr>
            <a:normAutofit/>
          </a:bodyPr>
          <a:lstStyle/>
          <a:p>
            <a:pPr algn="r"/>
            <a:r>
              <a:rPr lang="fa-IR" sz="2400" dirty="0">
                <a:solidFill>
                  <a:schemeClr val="tx1"/>
                </a:solidFill>
              </a:rPr>
              <a:t>4-راهکار (در این ارتباط می توان محتوی برنامه را به صورت نوشتاری به دانش آموزان تفهیم کرد یا آموخت</a:t>
            </a:r>
            <a:r>
              <a:rPr lang="fa-IR" sz="2400" dirty="0" smtClean="0">
                <a:solidFill>
                  <a:schemeClr val="tx1"/>
                </a:solidFill>
              </a:rPr>
              <a:t>)</a:t>
            </a:r>
            <a:r>
              <a:rPr lang="en-US" sz="2400" dirty="0" smtClean="0">
                <a:solidFill>
                  <a:schemeClr val="tx1"/>
                </a:solidFill>
              </a:rPr>
              <a:t/>
            </a:r>
            <a:br>
              <a:rPr lang="en-US" sz="2400" dirty="0" smtClean="0">
                <a:solidFill>
                  <a:schemeClr val="tx1"/>
                </a:solidFill>
              </a:rPr>
            </a:br>
            <a:r>
              <a:rPr lang="fa-IR" sz="2400" dirty="0">
                <a:solidFill>
                  <a:schemeClr val="tx1"/>
                </a:solidFill>
              </a:rPr>
              <a:t/>
            </a:r>
            <a:br>
              <a:rPr lang="fa-IR" sz="2400" dirty="0">
                <a:solidFill>
                  <a:schemeClr val="tx1"/>
                </a:solidFill>
              </a:rPr>
            </a:br>
            <a:r>
              <a:rPr lang="fa-IR" sz="2400" dirty="0">
                <a:solidFill>
                  <a:schemeClr val="tx1"/>
                </a:solidFill>
              </a:rPr>
              <a:t>5-مدت کلاس(این مورد بستگی به محتوی آموزشی مورد نظر دارد که در هفته تعداد جلسات و مدت زمان کلاس به چه نحو باشد</a:t>
            </a:r>
            <a:r>
              <a:rPr lang="fa-IR" sz="2400" dirty="0" smtClean="0">
                <a:solidFill>
                  <a:schemeClr val="tx1"/>
                </a:solidFill>
              </a:rPr>
              <a:t>)</a:t>
            </a:r>
            <a:r>
              <a:rPr lang="en-US" sz="2400" dirty="0" smtClean="0">
                <a:solidFill>
                  <a:schemeClr val="tx1"/>
                </a:solidFill>
              </a:rPr>
              <a:t/>
            </a:r>
            <a:br>
              <a:rPr lang="en-US" sz="2400" dirty="0" smtClean="0">
                <a:solidFill>
                  <a:schemeClr val="tx1"/>
                </a:solidFill>
              </a:rPr>
            </a:br>
            <a:r>
              <a:rPr lang="fa-IR" sz="2400" dirty="0">
                <a:solidFill>
                  <a:schemeClr val="tx1"/>
                </a:solidFill>
              </a:rPr>
              <a:t/>
            </a:r>
            <a:br>
              <a:rPr lang="fa-IR" sz="2400" dirty="0">
                <a:solidFill>
                  <a:schemeClr val="tx1"/>
                </a:solidFill>
              </a:rPr>
            </a:br>
            <a:r>
              <a:rPr lang="fa-IR" sz="2400" dirty="0">
                <a:solidFill>
                  <a:schemeClr val="tx1"/>
                </a:solidFill>
              </a:rPr>
              <a:t>6-سازگاری با تفاوت های فردی (یعنی یکسان در نظر نگرفتن محتوری آموزشی برای همه به دلیل وجود تفاوت های فردی دانش آموزان از نظر توانایی های جسمی و ذهنی</a:t>
            </a:r>
            <a:r>
              <a:rPr lang="fa-IR" sz="2400" dirty="0" smtClean="0">
                <a:solidFill>
                  <a:schemeClr val="tx1"/>
                </a:solidFill>
              </a:rPr>
              <a:t>)</a:t>
            </a:r>
            <a:r>
              <a:rPr lang="en-US" sz="2400" dirty="0" smtClean="0">
                <a:solidFill>
                  <a:schemeClr val="tx1"/>
                </a:solidFill>
              </a:rPr>
              <a:t/>
            </a:r>
            <a:br>
              <a:rPr lang="en-US" sz="2400" dirty="0" smtClean="0">
                <a:solidFill>
                  <a:schemeClr val="tx1"/>
                </a:solidFill>
              </a:rPr>
            </a:br>
            <a:r>
              <a:rPr lang="fa-IR" sz="2400" dirty="0">
                <a:solidFill>
                  <a:schemeClr val="tx1"/>
                </a:solidFill>
              </a:rPr>
              <a:t/>
            </a:r>
            <a:br>
              <a:rPr lang="fa-IR" sz="2400" dirty="0">
                <a:solidFill>
                  <a:schemeClr val="tx1"/>
                </a:solidFill>
              </a:rPr>
            </a:br>
            <a:r>
              <a:rPr lang="fa-IR" sz="2400" dirty="0">
                <a:solidFill>
                  <a:schemeClr val="tx1"/>
                </a:solidFill>
              </a:rPr>
              <a:t>7-بالیدگی و سطح آمادگی (این مورد کمک شایانی به معلم می کند که چه چیزی را چگونه به داننش آموزان آموزش دهد)</a:t>
            </a:r>
            <a:r>
              <a:rPr lang="en-US" dirty="0">
                <a:solidFill>
                  <a:schemeClr val="tx1"/>
                </a:solidFill>
              </a:rPr>
              <a:t/>
            </a:r>
            <a:br>
              <a:rPr lang="en-US" dirty="0">
                <a:solidFill>
                  <a:schemeClr val="tx1"/>
                </a:solidFill>
              </a:rPr>
            </a:br>
            <a:endParaRPr lang="en-US" dirty="0"/>
          </a:p>
        </p:txBody>
      </p:sp>
    </p:spTree>
    <p:extLst>
      <p:ext uri="{BB962C8B-B14F-4D97-AF65-F5344CB8AC3E}">
        <p14:creationId xmlns:p14="http://schemas.microsoft.com/office/powerpoint/2010/main" val="15860676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7290" y="1483918"/>
            <a:ext cx="8761411" cy="5271723"/>
          </a:xfrm>
        </p:spPr>
        <p:txBody>
          <a:bodyPr>
            <a:normAutofit/>
          </a:bodyPr>
          <a:lstStyle/>
          <a:p>
            <a:pPr algn="r"/>
            <a:r>
              <a:rPr lang="fa-IR" sz="2800" dirty="0" smtClean="0">
                <a:solidFill>
                  <a:schemeClr val="tx1"/>
                </a:solidFill>
              </a:rPr>
              <a:t>روش کلاس داری: (کلاس داری یعنی مدیریت کلاس بدین نحو که معلم بتواند محیطی مناسب برای تدریس و آموزش ایجاد کند از جمله کارهای لازم برای این مورد برای انجام حضور و غیاب، رسیدگی به علل غیبت و گروه بندی دانش آموزان اشاره کرد.برای کاهش زمان این مدیریت و اداره ی کلاس نیز به کار بستن راهبرد هایی همچون:</a:t>
            </a:r>
            <a:br>
              <a:rPr lang="fa-IR" sz="2800" dirty="0" smtClean="0">
                <a:solidFill>
                  <a:schemeClr val="tx1"/>
                </a:solidFill>
              </a:rPr>
            </a:br>
            <a:r>
              <a:rPr lang="fa-IR" sz="2800" dirty="0" smtClean="0">
                <a:solidFill>
                  <a:schemeClr val="tx1"/>
                </a:solidFill>
              </a:rPr>
              <a:t>1-تعیین زمان شروع و خاتمه ی کلاس</a:t>
            </a:r>
            <a:br>
              <a:rPr lang="fa-IR" sz="2800" dirty="0" smtClean="0">
                <a:solidFill>
                  <a:schemeClr val="tx1"/>
                </a:solidFill>
              </a:rPr>
            </a:br>
            <a:r>
              <a:rPr lang="fa-IR" sz="2800" dirty="0" smtClean="0">
                <a:solidFill>
                  <a:schemeClr val="tx1"/>
                </a:solidFill>
              </a:rPr>
              <a:t>2- ارائه ی آموزش های دقیق و مختصر و ... می تواند موثر باشد.</a:t>
            </a:r>
            <a:endParaRPr lang="en-US" sz="2800" dirty="0">
              <a:solidFill>
                <a:schemeClr val="tx1"/>
              </a:solidFill>
            </a:endParaRPr>
          </a:p>
        </p:txBody>
      </p:sp>
    </p:spTree>
    <p:extLst>
      <p:ext uri="{BB962C8B-B14F-4D97-AF65-F5344CB8AC3E}">
        <p14:creationId xmlns:p14="http://schemas.microsoft.com/office/powerpoint/2010/main" val="34679925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5629" y="1784170"/>
            <a:ext cx="8911687" cy="5380905"/>
          </a:xfrm>
        </p:spPr>
        <p:txBody>
          <a:bodyPr>
            <a:normAutofit/>
          </a:bodyPr>
          <a:lstStyle/>
          <a:p>
            <a:pPr algn="r"/>
            <a:r>
              <a:rPr lang="fa-IR" sz="2400" dirty="0" smtClean="0">
                <a:solidFill>
                  <a:schemeClr val="tx1"/>
                </a:solidFill>
              </a:rPr>
              <a:t>اهداف عمده ی مدیریت کلاسی: شامل:</a:t>
            </a:r>
            <a:br>
              <a:rPr lang="fa-IR" sz="2400" dirty="0" smtClean="0">
                <a:solidFill>
                  <a:schemeClr val="tx1"/>
                </a:solidFill>
              </a:rPr>
            </a:br>
            <a:r>
              <a:rPr lang="fa-IR" sz="2400" dirty="0" smtClean="0">
                <a:solidFill>
                  <a:schemeClr val="tx1"/>
                </a:solidFill>
              </a:rPr>
              <a:t>1-استفاده ی مطلوب از وقت کلاس</a:t>
            </a:r>
            <a:br>
              <a:rPr lang="fa-IR" sz="2400" dirty="0" smtClean="0">
                <a:solidFill>
                  <a:schemeClr val="tx1"/>
                </a:solidFill>
              </a:rPr>
            </a:br>
            <a:r>
              <a:rPr lang="fa-IR" sz="2400" dirty="0" smtClean="0">
                <a:solidFill>
                  <a:schemeClr val="tx1"/>
                </a:solidFill>
              </a:rPr>
              <a:t>2-رعایت انضباط و... می باشد که این اهداف باعث تسهیل یادگیری شده و احساس رضایت بیشتری را برای دانش آموزان به همراه دارد.</a:t>
            </a:r>
            <a:br>
              <a:rPr lang="fa-IR" sz="2400" dirty="0" smtClean="0">
                <a:solidFill>
                  <a:schemeClr val="tx1"/>
                </a:solidFill>
              </a:rPr>
            </a:br>
            <a:r>
              <a:rPr lang="fa-IR" sz="2400" dirty="0">
                <a:solidFill>
                  <a:schemeClr val="tx1"/>
                </a:solidFill>
              </a:rPr>
              <a:t/>
            </a:r>
            <a:br>
              <a:rPr lang="fa-IR" sz="2400" dirty="0">
                <a:solidFill>
                  <a:schemeClr val="tx1"/>
                </a:solidFill>
              </a:rPr>
            </a:br>
            <a:r>
              <a:rPr lang="fa-IR" sz="2400" dirty="0" smtClean="0">
                <a:solidFill>
                  <a:schemeClr val="tx1"/>
                </a:solidFill>
              </a:rPr>
              <a:t/>
            </a:r>
            <a:br>
              <a:rPr lang="fa-IR" sz="2400" dirty="0" smtClean="0">
                <a:solidFill>
                  <a:schemeClr val="tx1"/>
                </a:solidFill>
              </a:rPr>
            </a:br>
            <a:r>
              <a:rPr lang="fa-IR" sz="2400" dirty="0" smtClean="0">
                <a:solidFill>
                  <a:schemeClr val="tx1"/>
                </a:solidFill>
              </a:rPr>
              <a:t>شیوه های گروه بندی:یکی از موارد لازم و حائز اهمیت در اداره کردن و مدیریت کلاس گروه بندی و کار گروهی است چرا که باعث موفقیت بیشتر است.</a:t>
            </a:r>
            <a:br>
              <a:rPr lang="fa-IR" sz="2400" dirty="0" smtClean="0">
                <a:solidFill>
                  <a:schemeClr val="tx1"/>
                </a:solidFill>
              </a:rPr>
            </a:br>
            <a:r>
              <a:rPr lang="fa-IR" sz="2400" dirty="0" smtClean="0">
                <a:solidFill>
                  <a:schemeClr val="tx1"/>
                </a:solidFill>
              </a:rPr>
              <a:t>*گروه بندی بر اساس تعداد دانش آموزان، نوع ورزش و اهداف معلم و... صورت می گیرد.</a:t>
            </a:r>
            <a:r>
              <a:rPr lang="fa-IR" sz="2400" dirty="0" smtClean="0"/>
              <a:t/>
            </a:r>
            <a:br>
              <a:rPr lang="fa-IR" sz="2400" dirty="0" smtClean="0"/>
            </a:br>
            <a:endParaRPr lang="en-US" sz="2400" dirty="0"/>
          </a:p>
        </p:txBody>
      </p:sp>
    </p:spTree>
    <p:extLst>
      <p:ext uri="{BB962C8B-B14F-4D97-AF65-F5344CB8AC3E}">
        <p14:creationId xmlns:p14="http://schemas.microsoft.com/office/powerpoint/2010/main" val="421447011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6447" y="1565806"/>
            <a:ext cx="8911687" cy="5872224"/>
          </a:xfrm>
        </p:spPr>
        <p:txBody>
          <a:bodyPr>
            <a:normAutofit/>
          </a:bodyPr>
          <a:lstStyle/>
          <a:p>
            <a:pPr algn="r"/>
            <a:r>
              <a:rPr lang="fa-IR" sz="2400" dirty="0">
                <a:solidFill>
                  <a:schemeClr val="tx1"/>
                </a:solidFill>
              </a:rPr>
              <a:t>*انواع گروه </a:t>
            </a:r>
            <a:r>
              <a:rPr lang="fa-IR" sz="2400" dirty="0" smtClean="0">
                <a:solidFill>
                  <a:schemeClr val="tx1"/>
                </a:solidFill>
              </a:rPr>
              <a:t>بندی:</a:t>
            </a:r>
            <a:br>
              <a:rPr lang="fa-IR" sz="2400" dirty="0" smtClean="0">
                <a:solidFill>
                  <a:schemeClr val="tx1"/>
                </a:solidFill>
              </a:rPr>
            </a:br>
            <a:r>
              <a:rPr lang="fa-IR" sz="2400" dirty="0">
                <a:solidFill>
                  <a:schemeClr val="tx1"/>
                </a:solidFill>
              </a:rPr>
              <a:t>1</a:t>
            </a:r>
            <a:r>
              <a:rPr lang="fa-IR" sz="2400" dirty="0" smtClean="0">
                <a:solidFill>
                  <a:schemeClr val="tx1"/>
                </a:solidFill>
              </a:rPr>
              <a:t>-گروه </a:t>
            </a:r>
            <a:r>
              <a:rPr lang="fa-IR" sz="2400" dirty="0">
                <a:solidFill>
                  <a:schemeClr val="tx1"/>
                </a:solidFill>
              </a:rPr>
              <a:t>بندی توسط دانش آموزان</a:t>
            </a:r>
            <a:br>
              <a:rPr lang="fa-IR" sz="2400" dirty="0">
                <a:solidFill>
                  <a:schemeClr val="tx1"/>
                </a:solidFill>
              </a:rPr>
            </a:br>
            <a:r>
              <a:rPr lang="fa-IR" sz="2400" dirty="0">
                <a:solidFill>
                  <a:schemeClr val="tx1"/>
                </a:solidFill>
              </a:rPr>
              <a:t>2-گروه بندی تصادفی از طریق قرعه کشی</a:t>
            </a:r>
            <a:br>
              <a:rPr lang="fa-IR" sz="2400" dirty="0">
                <a:solidFill>
                  <a:schemeClr val="tx1"/>
                </a:solidFill>
              </a:rPr>
            </a:br>
            <a:r>
              <a:rPr lang="fa-IR" sz="2400" dirty="0">
                <a:solidFill>
                  <a:schemeClr val="tx1"/>
                </a:solidFill>
              </a:rPr>
              <a:t>3-گروه بندی توسط </a:t>
            </a:r>
            <a:r>
              <a:rPr lang="fa-IR" sz="2400" dirty="0" smtClean="0">
                <a:solidFill>
                  <a:schemeClr val="tx1"/>
                </a:solidFill>
              </a:rPr>
              <a:t>معلم</a:t>
            </a:r>
            <a:br>
              <a:rPr lang="fa-IR" sz="2400" dirty="0" smtClean="0">
                <a:solidFill>
                  <a:schemeClr val="tx1"/>
                </a:solidFill>
              </a:rPr>
            </a:br>
            <a:r>
              <a:rPr lang="fa-IR" sz="2400" dirty="0" smtClean="0">
                <a:solidFill>
                  <a:schemeClr val="tx1"/>
                </a:solidFill>
              </a:rPr>
              <a:t>گروه بندی توسط دانش آموزان: در این نوع گروه بندی ابتدا سر گروه ها انتخاب می شوند و آنها هستند که سایر اعضای گروه را انتخاب می کنند.</a:t>
            </a:r>
            <a:br>
              <a:rPr lang="fa-IR" sz="2400" dirty="0" smtClean="0">
                <a:solidFill>
                  <a:schemeClr val="tx1"/>
                </a:solidFill>
              </a:rPr>
            </a:br>
            <a:r>
              <a:rPr lang="fa-IR" sz="2400" dirty="0" smtClean="0">
                <a:solidFill>
                  <a:schemeClr val="tx1"/>
                </a:solidFill>
              </a:rPr>
              <a:t>گروه بندی تصادفی: در این نوع گروه بندی باز هم ابتدا سرگروه ها انتخاب می شوند ولی سایر دانش آموزان این بار از طریق قرعه کشی انتخاب می شوند.</a:t>
            </a:r>
            <a:br>
              <a:rPr lang="fa-IR" sz="2400" dirty="0" smtClean="0">
                <a:solidFill>
                  <a:schemeClr val="tx1"/>
                </a:solidFill>
              </a:rPr>
            </a:br>
            <a:r>
              <a:rPr lang="fa-IR" sz="2400" dirty="0" smtClean="0">
                <a:solidFill>
                  <a:schemeClr val="tx1"/>
                </a:solidFill>
              </a:rPr>
              <a:t>گروه بندی توسط معلم: در این نوع گروه بندی معلم دانش آموزان را بر اساس سطح و مهارت،قد یا وزن گروه بندی می کند.</a:t>
            </a:r>
            <a:br>
              <a:rPr lang="fa-IR" sz="2400" dirty="0" smtClean="0">
                <a:solidFill>
                  <a:schemeClr val="tx1"/>
                </a:solidFill>
              </a:rPr>
            </a:br>
            <a:r>
              <a:rPr lang="fa-IR" sz="2400" dirty="0" smtClean="0">
                <a:solidFill>
                  <a:schemeClr val="tx1"/>
                </a:solidFill>
              </a:rPr>
              <a:t>توجه: خود گروه بندی توسط معلم را می توان به دو صورت متجانس(همگن ) و غیر متجانس (ناهمگن) تقسیم کرد. </a:t>
            </a:r>
            <a:endParaRPr lang="en-US" sz="2400" dirty="0">
              <a:solidFill>
                <a:schemeClr val="tx1"/>
              </a:solidFill>
            </a:endParaRPr>
          </a:p>
        </p:txBody>
      </p:sp>
    </p:spTree>
    <p:extLst>
      <p:ext uri="{BB962C8B-B14F-4D97-AF65-F5344CB8AC3E}">
        <p14:creationId xmlns:p14="http://schemas.microsoft.com/office/powerpoint/2010/main" val="3519063817"/>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4" y="1620396"/>
            <a:ext cx="8911687" cy="5858577"/>
          </a:xfrm>
        </p:spPr>
        <p:txBody>
          <a:bodyPr>
            <a:normAutofit/>
          </a:bodyPr>
          <a:lstStyle/>
          <a:p>
            <a:pPr algn="r"/>
            <a:r>
              <a:rPr lang="fa-IR" sz="2400" dirty="0" smtClean="0">
                <a:solidFill>
                  <a:schemeClr val="tx1"/>
                </a:solidFill>
              </a:rPr>
              <a:t>گروه بندی متجانس (همگن): یکی از انواع تقسیم بندی گروهی توسط معلم می باشد که بر اساس سطح مهارت قد یا وزن صورت می گیرد.مزیت این نوع گروه بندی در بالا رفتن انگیزه ی افراد،توجه یکسان معلم به همه ی دانش آموزان و.... می باشد.</a:t>
            </a:r>
            <a:br>
              <a:rPr lang="fa-IR" sz="2400" dirty="0" smtClean="0">
                <a:solidFill>
                  <a:schemeClr val="tx1"/>
                </a:solidFill>
              </a:rPr>
            </a:br>
            <a:r>
              <a:rPr lang="fa-IR" sz="2400" dirty="0" smtClean="0">
                <a:solidFill>
                  <a:schemeClr val="tx1"/>
                </a:solidFill>
              </a:rPr>
              <a:t/>
            </a:r>
            <a:br>
              <a:rPr lang="fa-IR" sz="2400" dirty="0" smtClean="0">
                <a:solidFill>
                  <a:schemeClr val="tx1"/>
                </a:solidFill>
              </a:rPr>
            </a:br>
            <a:r>
              <a:rPr lang="fa-IR" sz="2400" dirty="0" smtClean="0">
                <a:solidFill>
                  <a:schemeClr val="tx1"/>
                </a:solidFill>
              </a:rPr>
              <a:t>گروه بندی غیر متجانس (ناهمگن): از مزیت های این نوع گروه بندی در کمک کردن دانش آموزان قوی به افراد با سطح مهارت پایین و ایجاد انگیزه در آنها اشاره کرد.</a:t>
            </a:r>
            <a:r>
              <a:rPr lang="en-US" sz="2400" dirty="0"/>
              <a:t/>
            </a:r>
            <a:br>
              <a:rPr lang="en-US" sz="2400" dirty="0"/>
            </a:br>
            <a:r>
              <a:rPr lang="en-US" sz="2400" dirty="0" smtClean="0"/>
              <a:t/>
            </a:r>
            <a:br>
              <a:rPr lang="en-US" sz="2400" dirty="0" smtClean="0"/>
            </a:br>
            <a:r>
              <a:rPr lang="en-US" sz="2400" dirty="0"/>
              <a:t/>
            </a:r>
            <a:br>
              <a:rPr lang="en-US" sz="2400" dirty="0"/>
            </a:br>
            <a:r>
              <a:rPr lang="fa-IR" sz="2400" dirty="0" smtClean="0"/>
              <a:t>    </a:t>
            </a:r>
            <a:br>
              <a:rPr lang="fa-IR" sz="2400" dirty="0" smtClean="0"/>
            </a:br>
            <a:r>
              <a:rPr lang="fa-IR" sz="4000" dirty="0" smtClean="0">
                <a:solidFill>
                  <a:schemeClr val="tx1"/>
                </a:solidFill>
              </a:rPr>
              <a:t>پایان</a:t>
            </a:r>
            <a:endParaRPr lang="en-US" sz="4000" dirty="0">
              <a:solidFill>
                <a:schemeClr val="tx1"/>
              </a:solidFill>
            </a:endParaRPr>
          </a:p>
        </p:txBody>
      </p:sp>
    </p:spTree>
    <p:extLst>
      <p:ext uri="{BB962C8B-B14F-4D97-AF65-F5344CB8AC3E}">
        <p14:creationId xmlns:p14="http://schemas.microsoft.com/office/powerpoint/2010/main" val="132232531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186</TotalTime>
  <Words>267</Words>
  <Application>Microsoft Office PowerPoint</Application>
  <PresentationFormat>Widescreen</PresentationFormat>
  <Paragraphs>22</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Century Gothic</vt:lpstr>
      <vt:lpstr>Times New Roman</vt:lpstr>
      <vt:lpstr>Wingdings 3</vt:lpstr>
      <vt:lpstr>Ion Boardroom</vt:lpstr>
      <vt:lpstr>به نام خدا</vt:lpstr>
      <vt:lpstr>در طراحی برنامه تربیت بدنی چه نکاتی را باید در نظر گرفت؟</vt:lpstr>
      <vt:lpstr>4-راهکار (در این ارتباط می توان محتوی برنامه را به صورت نوشتاری به دانش آموزان تفهیم کرد یا آموخت)  5-مدت کلاس(این مورد بستگی به محتوی آموزشی مورد نظر دارد که در هفته تعداد جلسات و مدت زمان کلاس به چه نحو باشد)  6-سازگاری با تفاوت های فردی (یعنی یکسان در نظر نگرفتن محتوری آموزشی برای همه به دلیل وجود تفاوت های فردی دانش آموزان از نظر توانایی های جسمی و ذهنی)  7-بالیدگی و سطح آمادگی (این مورد کمک شایانی به معلم می کند که چه چیزی را چگونه به داننش آموزان آموزش دهد) </vt:lpstr>
      <vt:lpstr>روش کلاس داری: (کلاس داری یعنی مدیریت کلاس بدین نحو که معلم بتواند محیطی مناسب برای تدریس و آموزش ایجاد کند از جمله کارهای لازم برای این مورد برای انجام حضور و غیاب، رسیدگی به علل غیبت و گروه بندی دانش آموزان اشاره کرد.برای کاهش زمان این مدیریت و اداره ی کلاس نیز به کار بستن راهبرد هایی همچون: 1-تعیین زمان شروع و خاتمه ی کلاس 2- ارائه ی آموزش های دقیق و مختصر و ... می تواند موثر باشد.</vt:lpstr>
      <vt:lpstr>اهداف عمده ی مدیریت کلاسی: شامل: 1-استفاده ی مطلوب از وقت کلاس 2-رعایت انضباط و... می باشد که این اهداف باعث تسهیل یادگیری شده و احساس رضایت بیشتری را برای دانش آموزان به همراه دارد.   شیوه های گروه بندی:یکی از موارد لازم و حائز اهمیت در اداره کردن و مدیریت کلاس گروه بندی و کار گروهی است چرا که باعث موفقیت بیشتر است. *گروه بندی بر اساس تعداد دانش آموزان، نوع ورزش و اهداف معلم و... صورت می گیرد. </vt:lpstr>
      <vt:lpstr>*انواع گروه بندی: 1-گروه بندی توسط دانش آموزان 2-گروه بندی تصادفی از طریق قرعه کشی 3-گروه بندی توسط معلم گروه بندی توسط دانش آموزان: در این نوع گروه بندی ابتدا سر گروه ها انتخاب می شوند و آنها هستند که سایر اعضای گروه را انتخاب می کنند. گروه بندی تصادفی: در این نوع گروه بندی باز هم ابتدا سرگروه ها انتخاب می شوند ولی سایر دانش آموزان این بار از طریق قرعه کشی انتخاب می شوند. گروه بندی توسط معلم: در این نوع گروه بندی معلم دانش آموزان را بر اساس سطح و مهارت،قد یا وزن گروه بندی می کند. توجه: خود گروه بندی توسط معلم را می توان به دو صورت متجانس(همگن ) و غیر متجانس (ناهمگن) تقسیم کرد. </vt:lpstr>
      <vt:lpstr>گروه بندی متجانس (همگن): یکی از انواع تقسیم بندی گروهی توسط معلم می باشد که بر اساس سطح مهارت قد یا وزن صورت می گیرد.مزیت این نوع گروه بندی در بالا رفتن انگیزه ی افراد،توجه یکسان معلم به همه ی دانش آموزان و.... می باشد.  گروه بندی غیر متجانس (ناهمگن): از مزیت های این نوع گروه بندی در کمک کردن دانش آموزان قوی به افراد با سطح مهارت پایین و ایجاد انگیزه در آنها اشاره کرد.        پایان</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masi</cp:lastModifiedBy>
  <cp:revision>21</cp:revision>
  <dcterms:created xsi:type="dcterms:W3CDTF">2019-11-06T16:13:40Z</dcterms:created>
  <dcterms:modified xsi:type="dcterms:W3CDTF">2020-03-10T21:39:25Z</dcterms:modified>
</cp:coreProperties>
</file>